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1" r:id="rId4"/>
    <p:sldId id="270" r:id="rId5"/>
    <p:sldId id="263" r:id="rId6"/>
    <p:sldId id="264" r:id="rId7"/>
    <p:sldId id="265" r:id="rId8"/>
    <p:sldId id="272" r:id="rId9"/>
    <p:sldId id="273" r:id="rId10"/>
    <p:sldId id="274" r:id="rId11"/>
    <p:sldId id="277" r:id="rId12"/>
    <p:sldId id="275" r:id="rId13"/>
    <p:sldId id="276" r:id="rId14"/>
    <p:sldId id="267" r:id="rId15"/>
    <p:sldId id="266" r:id="rId16"/>
    <p:sldId id="269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rbel" panose="020B0503020204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i1uBBhW2GXqfLF/O2EtnRDWY7t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B08B34-C23A-4F61-9F8B-6A22C28622DA}">
  <a:tblStyle styleId="{27B08B34-C23A-4F61-9F8B-6A22C28622DA}" styleName="Table_0">
    <a:wholeTbl>
      <a:tcTxStyle b="off" i="off">
        <a:font>
          <a:latin typeface="Corbel"/>
          <a:ea typeface="Corbel"/>
          <a:cs typeface="Corbe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F3F7"/>
          </a:solidFill>
        </a:fill>
      </a:tcStyle>
    </a:wholeTbl>
    <a:band1H>
      <a:tcTxStyle b="off" i="off"/>
      <a:tcStyle>
        <a:tcBdr/>
        <a:fill>
          <a:solidFill>
            <a:srgbClr val="CDE6EE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E6EE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orbel"/>
          <a:ea typeface="Corbel"/>
          <a:cs typeface="Corbe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orbel"/>
          <a:ea typeface="Corbel"/>
          <a:cs typeface="Corbe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orbel"/>
          <a:ea typeface="Corbel"/>
          <a:cs typeface="Corbe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737" autoAdjust="0"/>
  </p:normalViewPr>
  <p:slideViewPr>
    <p:cSldViewPr snapToGrid="0">
      <p:cViewPr varScale="1">
        <p:scale>
          <a:sx n="67" d="100"/>
          <a:sy n="67" d="100"/>
        </p:scale>
        <p:origin x="624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C829FC-4BB8-4401-B2C4-8C1EBC18993D}" type="doc">
      <dgm:prSet loTypeId="urn:microsoft.com/office/officeart/2005/8/layout/process2" loCatId="process" qsTypeId="urn:microsoft.com/office/officeart/2005/8/quickstyle/simple2" qsCatId="simple" csTypeId="urn:microsoft.com/office/officeart/2005/8/colors/accent1_2" csCatId="accent1" phldr="1"/>
      <dgm:spPr/>
    </dgm:pt>
    <dgm:pt modelId="{02E08898-6F4C-44C8-A5A7-5C587DE07BD6}">
      <dgm:prSet phldrT="[Text]" custT="1"/>
      <dgm:spPr/>
      <dgm:t>
        <a:bodyPr/>
        <a:lstStyle/>
        <a:p>
          <a:r>
            <a:rPr lang="en-US" sz="2000" dirty="0">
              <a:latin typeface="Corbel" panose="020B0503020204020204" pitchFamily="34" charset="0"/>
            </a:rPr>
            <a:t>Choose the encoding methods (Word2Vec, TFIDF, LSI or LDA)</a:t>
          </a:r>
        </a:p>
      </dgm:t>
    </dgm:pt>
    <dgm:pt modelId="{E0B0EF2C-6B74-4181-A996-0F68309D96CF}" type="parTrans" cxnId="{F89F7E13-6A5E-4064-B5C1-B92719D7B23F}">
      <dgm:prSet/>
      <dgm:spPr/>
      <dgm:t>
        <a:bodyPr/>
        <a:lstStyle/>
        <a:p>
          <a:endParaRPr lang="en-US"/>
        </a:p>
      </dgm:t>
    </dgm:pt>
    <dgm:pt modelId="{771EE5BA-91DB-4555-B751-CC93E18FB85C}" type="sibTrans" cxnId="{F89F7E13-6A5E-4064-B5C1-B92719D7B23F}">
      <dgm:prSet/>
      <dgm:spPr/>
      <dgm:t>
        <a:bodyPr/>
        <a:lstStyle/>
        <a:p>
          <a:endParaRPr lang="en-US"/>
        </a:p>
      </dgm:t>
    </dgm:pt>
    <dgm:pt modelId="{6211DC2F-CB07-46A9-95F2-CF25C97132F3}">
      <dgm:prSet phldrT="[Text]" custT="1"/>
      <dgm:spPr/>
      <dgm:t>
        <a:bodyPr/>
        <a:lstStyle/>
        <a:p>
          <a:r>
            <a:rPr lang="en-US" sz="2000" dirty="0">
              <a:latin typeface="Corbel" panose="020B0503020204020204" pitchFamily="34" charset="0"/>
            </a:rPr>
            <a:t>Select the company (Amazon, Apple or Uber)</a:t>
          </a:r>
        </a:p>
      </dgm:t>
    </dgm:pt>
    <dgm:pt modelId="{077A6DC8-16B5-4C95-9944-022345248B1E}" type="parTrans" cxnId="{ED32BDFA-F424-4CA3-8069-816494A31B4D}">
      <dgm:prSet/>
      <dgm:spPr/>
      <dgm:t>
        <a:bodyPr/>
        <a:lstStyle/>
        <a:p>
          <a:endParaRPr lang="en-US"/>
        </a:p>
      </dgm:t>
    </dgm:pt>
    <dgm:pt modelId="{E4019516-71EE-4B2E-BC91-A29C0EA4DA0C}" type="sibTrans" cxnId="{ED32BDFA-F424-4CA3-8069-816494A31B4D}">
      <dgm:prSet/>
      <dgm:spPr/>
      <dgm:t>
        <a:bodyPr/>
        <a:lstStyle/>
        <a:p>
          <a:endParaRPr lang="en-US"/>
        </a:p>
      </dgm:t>
    </dgm:pt>
    <dgm:pt modelId="{D32EFE27-93A8-4728-A0DB-658AC0AC3072}">
      <dgm:prSet phldrT="[Text]" custT="1"/>
      <dgm:spPr/>
      <dgm:t>
        <a:bodyPr/>
        <a:lstStyle/>
        <a:p>
          <a:r>
            <a:rPr lang="en-US" sz="2000" dirty="0">
              <a:latin typeface="Corbel" panose="020B0503020204020204" pitchFamily="34" charset="0"/>
            </a:rPr>
            <a:t>Enter question</a:t>
          </a:r>
        </a:p>
      </dgm:t>
    </dgm:pt>
    <dgm:pt modelId="{2F42BE30-AF8D-4290-8A0D-9F12EA6F3F7F}" type="parTrans" cxnId="{27637A70-658A-44CA-BED8-0AF2FA91F96A}">
      <dgm:prSet/>
      <dgm:spPr/>
      <dgm:t>
        <a:bodyPr/>
        <a:lstStyle/>
        <a:p>
          <a:endParaRPr lang="en-US"/>
        </a:p>
      </dgm:t>
    </dgm:pt>
    <dgm:pt modelId="{00150B8B-5F27-4CE4-8E3B-A15520CB883E}" type="sibTrans" cxnId="{27637A70-658A-44CA-BED8-0AF2FA91F96A}">
      <dgm:prSet/>
      <dgm:spPr/>
      <dgm:t>
        <a:bodyPr/>
        <a:lstStyle/>
        <a:p>
          <a:endParaRPr lang="en-US"/>
        </a:p>
      </dgm:t>
    </dgm:pt>
    <dgm:pt modelId="{E424EACF-9DC7-4E52-B705-E696CD71AFBF}">
      <dgm:prSet phldrT="[Text]" custT="1"/>
      <dgm:spPr/>
      <dgm:t>
        <a:bodyPr/>
        <a:lstStyle/>
        <a:p>
          <a:r>
            <a:rPr lang="en-US" sz="2000" dirty="0">
              <a:latin typeface="Corbel" panose="020B0503020204020204" pitchFamily="34" charset="0"/>
            </a:rPr>
            <a:t>Return the answer based on the most similar question</a:t>
          </a:r>
        </a:p>
      </dgm:t>
    </dgm:pt>
    <dgm:pt modelId="{6EEE513F-56D3-4614-87FA-539F054C2439}" type="parTrans" cxnId="{A7377A58-FB5A-4E9A-BC7E-D9E7C033E535}">
      <dgm:prSet/>
      <dgm:spPr/>
      <dgm:t>
        <a:bodyPr/>
        <a:lstStyle/>
        <a:p>
          <a:endParaRPr lang="en-US"/>
        </a:p>
      </dgm:t>
    </dgm:pt>
    <dgm:pt modelId="{EFFC5130-5F4A-4D8C-9D85-F4B095A8E100}" type="sibTrans" cxnId="{A7377A58-FB5A-4E9A-BC7E-D9E7C033E535}">
      <dgm:prSet/>
      <dgm:spPr/>
      <dgm:t>
        <a:bodyPr/>
        <a:lstStyle/>
        <a:p>
          <a:endParaRPr lang="en-US"/>
        </a:p>
      </dgm:t>
    </dgm:pt>
    <dgm:pt modelId="{651CACCC-071D-4B6D-811A-D01E3DDBE08E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800" dirty="0">
              <a:latin typeface="Corbel" panose="020B0503020204020204" pitchFamily="34" charset="0"/>
            </a:rPr>
            <a:t>Return the next most similar answer</a:t>
          </a:r>
        </a:p>
        <a:p>
          <a:pPr>
            <a:spcAft>
              <a:spcPts val="0"/>
            </a:spcAft>
          </a:pPr>
          <a:r>
            <a:rPr lang="en-US" sz="1800" dirty="0">
              <a:latin typeface="Corbel" panose="020B0503020204020204" pitchFamily="34" charset="0"/>
            </a:rPr>
            <a:t>if the previous answer did not solve the problem</a:t>
          </a:r>
        </a:p>
      </dgm:t>
    </dgm:pt>
    <dgm:pt modelId="{BBDC2A53-B0DB-4155-BF5C-1D20A1639995}" type="parTrans" cxnId="{B032D1EE-0D37-47F7-9E02-B85A6D07FB96}">
      <dgm:prSet/>
      <dgm:spPr/>
      <dgm:t>
        <a:bodyPr/>
        <a:lstStyle/>
        <a:p>
          <a:endParaRPr lang="en-US"/>
        </a:p>
      </dgm:t>
    </dgm:pt>
    <dgm:pt modelId="{680CE32B-03AC-46AE-A663-AF17714E0B12}" type="sibTrans" cxnId="{B032D1EE-0D37-47F7-9E02-B85A6D07FB96}">
      <dgm:prSet/>
      <dgm:spPr/>
      <dgm:t>
        <a:bodyPr/>
        <a:lstStyle/>
        <a:p>
          <a:endParaRPr lang="en-US"/>
        </a:p>
      </dgm:t>
    </dgm:pt>
    <dgm:pt modelId="{7839AC68-4DE3-46AE-A4CE-1FBBED24A273}">
      <dgm:prSet phldrT="[Text]" custT="1"/>
      <dgm:spPr/>
      <dgm:t>
        <a:bodyPr/>
        <a:lstStyle/>
        <a:p>
          <a:r>
            <a:rPr lang="en-US" sz="2000" dirty="0">
              <a:latin typeface="Corbel" panose="020B0503020204020204" pitchFamily="34" charset="0"/>
            </a:rPr>
            <a:t>Return five most similar questions and similarity scores</a:t>
          </a:r>
        </a:p>
      </dgm:t>
    </dgm:pt>
    <dgm:pt modelId="{BD7558BF-F659-4925-A120-21EA711715BD}" type="parTrans" cxnId="{4892E94C-198C-4313-B6D4-5004DFCA4D68}">
      <dgm:prSet/>
      <dgm:spPr/>
      <dgm:t>
        <a:bodyPr/>
        <a:lstStyle/>
        <a:p>
          <a:endParaRPr lang="en-US"/>
        </a:p>
      </dgm:t>
    </dgm:pt>
    <dgm:pt modelId="{E63C31FF-80A3-4FFF-9D1E-BC9290A05912}" type="sibTrans" cxnId="{4892E94C-198C-4313-B6D4-5004DFCA4D68}">
      <dgm:prSet/>
      <dgm:spPr/>
      <dgm:t>
        <a:bodyPr/>
        <a:lstStyle/>
        <a:p>
          <a:endParaRPr lang="en-US"/>
        </a:p>
      </dgm:t>
    </dgm:pt>
    <dgm:pt modelId="{D3AE651E-55D3-401E-8765-716EF81DC3E1}" type="pres">
      <dgm:prSet presAssocID="{33C829FC-4BB8-4401-B2C4-8C1EBC18993D}" presName="linearFlow" presStyleCnt="0">
        <dgm:presLayoutVars>
          <dgm:resizeHandles val="exact"/>
        </dgm:presLayoutVars>
      </dgm:prSet>
      <dgm:spPr/>
    </dgm:pt>
    <dgm:pt modelId="{E4ED382A-CF64-4922-83B1-B59533E6DACF}" type="pres">
      <dgm:prSet presAssocID="{02E08898-6F4C-44C8-A5A7-5C587DE07BD6}" presName="node" presStyleLbl="node1" presStyleIdx="0" presStyleCnt="6" custScaleX="289090" custLinFactNeighborX="1060" custLinFactNeighborY="-1507">
        <dgm:presLayoutVars>
          <dgm:bulletEnabled val="1"/>
        </dgm:presLayoutVars>
      </dgm:prSet>
      <dgm:spPr/>
    </dgm:pt>
    <dgm:pt modelId="{92C416EC-6683-4A90-9ABE-FC87DE17DC97}" type="pres">
      <dgm:prSet presAssocID="{771EE5BA-91DB-4555-B751-CC93E18FB85C}" presName="sibTrans" presStyleLbl="sibTrans2D1" presStyleIdx="0" presStyleCnt="5"/>
      <dgm:spPr/>
    </dgm:pt>
    <dgm:pt modelId="{959990A5-D1E2-4F8F-9E93-95E18BAE944E}" type="pres">
      <dgm:prSet presAssocID="{771EE5BA-91DB-4555-B751-CC93E18FB85C}" presName="connectorText" presStyleLbl="sibTrans2D1" presStyleIdx="0" presStyleCnt="5"/>
      <dgm:spPr/>
    </dgm:pt>
    <dgm:pt modelId="{CE6BA577-CFB9-469E-B293-0824D3E295E4}" type="pres">
      <dgm:prSet presAssocID="{6211DC2F-CB07-46A9-95F2-CF25C97132F3}" presName="node" presStyleLbl="node1" presStyleIdx="1" presStyleCnt="6" custScaleX="289090" custLinFactNeighborX="1060">
        <dgm:presLayoutVars>
          <dgm:bulletEnabled val="1"/>
        </dgm:presLayoutVars>
      </dgm:prSet>
      <dgm:spPr/>
    </dgm:pt>
    <dgm:pt modelId="{3CDF2592-41DA-4B8A-B1F7-DE92ED450125}" type="pres">
      <dgm:prSet presAssocID="{E4019516-71EE-4B2E-BC91-A29C0EA4DA0C}" presName="sibTrans" presStyleLbl="sibTrans2D1" presStyleIdx="1" presStyleCnt="5"/>
      <dgm:spPr/>
    </dgm:pt>
    <dgm:pt modelId="{F137F59E-47C5-4E49-8B74-5BA42B6D80FF}" type="pres">
      <dgm:prSet presAssocID="{E4019516-71EE-4B2E-BC91-A29C0EA4DA0C}" presName="connectorText" presStyleLbl="sibTrans2D1" presStyleIdx="1" presStyleCnt="5"/>
      <dgm:spPr/>
    </dgm:pt>
    <dgm:pt modelId="{331DA569-5238-4274-9005-24A9DC6E61F1}" type="pres">
      <dgm:prSet presAssocID="{D32EFE27-93A8-4728-A0DB-658AC0AC3072}" presName="node" presStyleLbl="node1" presStyleIdx="2" presStyleCnt="6" custScaleX="289090" custLinFactNeighborX="1060" custLinFactNeighborY="-3000">
        <dgm:presLayoutVars>
          <dgm:bulletEnabled val="1"/>
        </dgm:presLayoutVars>
      </dgm:prSet>
      <dgm:spPr/>
    </dgm:pt>
    <dgm:pt modelId="{CE5396A4-4D30-4A32-9AF2-26F42167B1E6}" type="pres">
      <dgm:prSet presAssocID="{00150B8B-5F27-4CE4-8E3B-A15520CB883E}" presName="sibTrans" presStyleLbl="sibTrans2D1" presStyleIdx="2" presStyleCnt="5"/>
      <dgm:spPr/>
    </dgm:pt>
    <dgm:pt modelId="{396947C6-2965-4FA3-928D-A94CFD29D259}" type="pres">
      <dgm:prSet presAssocID="{00150B8B-5F27-4CE4-8E3B-A15520CB883E}" presName="connectorText" presStyleLbl="sibTrans2D1" presStyleIdx="2" presStyleCnt="5"/>
      <dgm:spPr/>
    </dgm:pt>
    <dgm:pt modelId="{317BD025-761F-4818-86BF-CD91D8AC0641}" type="pres">
      <dgm:prSet presAssocID="{E424EACF-9DC7-4E52-B705-E696CD71AFBF}" presName="node" presStyleLbl="node1" presStyleIdx="3" presStyleCnt="6" custScaleX="289090" custLinFactNeighborY="-3000">
        <dgm:presLayoutVars>
          <dgm:bulletEnabled val="1"/>
        </dgm:presLayoutVars>
      </dgm:prSet>
      <dgm:spPr/>
    </dgm:pt>
    <dgm:pt modelId="{1DB10616-BE84-4770-845C-DFFBBFE3846D}" type="pres">
      <dgm:prSet presAssocID="{EFFC5130-5F4A-4D8C-9D85-F4B095A8E100}" presName="sibTrans" presStyleLbl="sibTrans2D1" presStyleIdx="3" presStyleCnt="5"/>
      <dgm:spPr/>
    </dgm:pt>
    <dgm:pt modelId="{0F8CD6A3-B184-4C4C-BDF8-A502AD7CA1B3}" type="pres">
      <dgm:prSet presAssocID="{EFFC5130-5F4A-4D8C-9D85-F4B095A8E100}" presName="connectorText" presStyleLbl="sibTrans2D1" presStyleIdx="3" presStyleCnt="5"/>
      <dgm:spPr/>
    </dgm:pt>
    <dgm:pt modelId="{AEB89DDE-EB4E-437F-B253-B06B865C86EC}" type="pres">
      <dgm:prSet presAssocID="{651CACCC-071D-4B6D-811A-D01E3DDBE08E}" presName="node" presStyleLbl="node1" presStyleIdx="4" presStyleCnt="6" custScaleX="291283" custLinFactNeighborX="636">
        <dgm:presLayoutVars>
          <dgm:bulletEnabled val="1"/>
        </dgm:presLayoutVars>
      </dgm:prSet>
      <dgm:spPr/>
    </dgm:pt>
    <dgm:pt modelId="{093A45F4-FC01-4DDE-8E53-07394175D28C}" type="pres">
      <dgm:prSet presAssocID="{680CE32B-03AC-46AE-A663-AF17714E0B12}" presName="sibTrans" presStyleLbl="sibTrans2D1" presStyleIdx="4" presStyleCnt="5"/>
      <dgm:spPr/>
    </dgm:pt>
    <dgm:pt modelId="{869DD483-55EA-4F51-8740-50B3ABE52899}" type="pres">
      <dgm:prSet presAssocID="{680CE32B-03AC-46AE-A663-AF17714E0B12}" presName="connectorText" presStyleLbl="sibTrans2D1" presStyleIdx="4" presStyleCnt="5"/>
      <dgm:spPr/>
    </dgm:pt>
    <dgm:pt modelId="{33A538CE-58D4-44A5-ADB3-ACF6755F8B54}" type="pres">
      <dgm:prSet presAssocID="{7839AC68-4DE3-46AE-A4CE-1FBBED24A273}" presName="node" presStyleLbl="node1" presStyleIdx="5" presStyleCnt="6" custScaleX="288749">
        <dgm:presLayoutVars>
          <dgm:bulletEnabled val="1"/>
        </dgm:presLayoutVars>
      </dgm:prSet>
      <dgm:spPr/>
    </dgm:pt>
  </dgm:ptLst>
  <dgm:cxnLst>
    <dgm:cxn modelId="{AAB09204-0D6D-4CF9-AFF7-E2CF392255A1}" type="presOf" srcId="{E424EACF-9DC7-4E52-B705-E696CD71AFBF}" destId="{317BD025-761F-4818-86BF-CD91D8AC0641}" srcOrd="0" destOrd="0" presId="urn:microsoft.com/office/officeart/2005/8/layout/process2"/>
    <dgm:cxn modelId="{F89F7E13-6A5E-4064-B5C1-B92719D7B23F}" srcId="{33C829FC-4BB8-4401-B2C4-8C1EBC18993D}" destId="{02E08898-6F4C-44C8-A5A7-5C587DE07BD6}" srcOrd="0" destOrd="0" parTransId="{E0B0EF2C-6B74-4181-A996-0F68309D96CF}" sibTransId="{771EE5BA-91DB-4555-B751-CC93E18FB85C}"/>
    <dgm:cxn modelId="{4D02C619-7F08-4E05-9CEB-357A893D72B0}" type="presOf" srcId="{7839AC68-4DE3-46AE-A4CE-1FBBED24A273}" destId="{33A538CE-58D4-44A5-ADB3-ACF6755F8B54}" srcOrd="0" destOrd="0" presId="urn:microsoft.com/office/officeart/2005/8/layout/process2"/>
    <dgm:cxn modelId="{4E8FF52E-0B45-493B-AF10-329BED6F5109}" type="presOf" srcId="{771EE5BA-91DB-4555-B751-CC93E18FB85C}" destId="{959990A5-D1E2-4F8F-9E93-95E18BAE944E}" srcOrd="1" destOrd="0" presId="urn:microsoft.com/office/officeart/2005/8/layout/process2"/>
    <dgm:cxn modelId="{A0E1085D-5929-449E-BC4C-A7E48614F4B7}" type="presOf" srcId="{651CACCC-071D-4B6D-811A-D01E3DDBE08E}" destId="{AEB89DDE-EB4E-437F-B253-B06B865C86EC}" srcOrd="0" destOrd="0" presId="urn:microsoft.com/office/officeart/2005/8/layout/process2"/>
    <dgm:cxn modelId="{FD75F643-7C44-438E-AD39-D62BE685B0AC}" type="presOf" srcId="{E4019516-71EE-4B2E-BC91-A29C0EA4DA0C}" destId="{3CDF2592-41DA-4B8A-B1F7-DE92ED450125}" srcOrd="0" destOrd="0" presId="urn:microsoft.com/office/officeart/2005/8/layout/process2"/>
    <dgm:cxn modelId="{F35B4945-2E6D-4255-AB2F-BC48938887F4}" type="presOf" srcId="{00150B8B-5F27-4CE4-8E3B-A15520CB883E}" destId="{396947C6-2965-4FA3-928D-A94CFD29D259}" srcOrd="1" destOrd="0" presId="urn:microsoft.com/office/officeart/2005/8/layout/process2"/>
    <dgm:cxn modelId="{5A9D9E66-29A7-496C-BD3E-B52FC8D4768B}" type="presOf" srcId="{680CE32B-03AC-46AE-A663-AF17714E0B12}" destId="{869DD483-55EA-4F51-8740-50B3ABE52899}" srcOrd="1" destOrd="0" presId="urn:microsoft.com/office/officeart/2005/8/layout/process2"/>
    <dgm:cxn modelId="{4892E94C-198C-4313-B6D4-5004DFCA4D68}" srcId="{33C829FC-4BB8-4401-B2C4-8C1EBC18993D}" destId="{7839AC68-4DE3-46AE-A4CE-1FBBED24A273}" srcOrd="5" destOrd="0" parTransId="{BD7558BF-F659-4925-A120-21EA711715BD}" sibTransId="{E63C31FF-80A3-4FFF-9D1E-BC9290A05912}"/>
    <dgm:cxn modelId="{27637A70-658A-44CA-BED8-0AF2FA91F96A}" srcId="{33C829FC-4BB8-4401-B2C4-8C1EBC18993D}" destId="{D32EFE27-93A8-4728-A0DB-658AC0AC3072}" srcOrd="2" destOrd="0" parTransId="{2F42BE30-AF8D-4290-8A0D-9F12EA6F3F7F}" sibTransId="{00150B8B-5F27-4CE4-8E3B-A15520CB883E}"/>
    <dgm:cxn modelId="{E4E21277-6F1C-4743-B4AA-4B67F8928154}" type="presOf" srcId="{00150B8B-5F27-4CE4-8E3B-A15520CB883E}" destId="{CE5396A4-4D30-4A32-9AF2-26F42167B1E6}" srcOrd="0" destOrd="0" presId="urn:microsoft.com/office/officeart/2005/8/layout/process2"/>
    <dgm:cxn modelId="{6A948157-2E1F-410B-9B7B-0C2648737650}" type="presOf" srcId="{02E08898-6F4C-44C8-A5A7-5C587DE07BD6}" destId="{E4ED382A-CF64-4922-83B1-B59533E6DACF}" srcOrd="0" destOrd="0" presId="urn:microsoft.com/office/officeart/2005/8/layout/process2"/>
    <dgm:cxn modelId="{918DC157-2862-4368-B934-B45E3D911512}" type="presOf" srcId="{680CE32B-03AC-46AE-A663-AF17714E0B12}" destId="{093A45F4-FC01-4DDE-8E53-07394175D28C}" srcOrd="0" destOrd="0" presId="urn:microsoft.com/office/officeart/2005/8/layout/process2"/>
    <dgm:cxn modelId="{A7377A58-FB5A-4E9A-BC7E-D9E7C033E535}" srcId="{33C829FC-4BB8-4401-B2C4-8C1EBC18993D}" destId="{E424EACF-9DC7-4E52-B705-E696CD71AFBF}" srcOrd="3" destOrd="0" parTransId="{6EEE513F-56D3-4614-87FA-539F054C2439}" sibTransId="{EFFC5130-5F4A-4D8C-9D85-F4B095A8E100}"/>
    <dgm:cxn modelId="{6C0779A7-553B-4B47-A4D8-B48F60453183}" type="presOf" srcId="{771EE5BA-91DB-4555-B751-CC93E18FB85C}" destId="{92C416EC-6683-4A90-9ABE-FC87DE17DC97}" srcOrd="0" destOrd="0" presId="urn:microsoft.com/office/officeart/2005/8/layout/process2"/>
    <dgm:cxn modelId="{7717A3B3-9599-436A-8520-AC058C1D391E}" type="presOf" srcId="{6211DC2F-CB07-46A9-95F2-CF25C97132F3}" destId="{CE6BA577-CFB9-469E-B293-0824D3E295E4}" srcOrd="0" destOrd="0" presId="urn:microsoft.com/office/officeart/2005/8/layout/process2"/>
    <dgm:cxn modelId="{CD9675B7-7BC8-4146-886B-4EAD8F436AD0}" type="presOf" srcId="{D32EFE27-93A8-4728-A0DB-658AC0AC3072}" destId="{331DA569-5238-4274-9005-24A9DC6E61F1}" srcOrd="0" destOrd="0" presId="urn:microsoft.com/office/officeart/2005/8/layout/process2"/>
    <dgm:cxn modelId="{E8B5C8C6-3B31-48F3-9B16-FFA7F0BA9A34}" type="presOf" srcId="{E4019516-71EE-4B2E-BC91-A29C0EA4DA0C}" destId="{F137F59E-47C5-4E49-8B74-5BA42B6D80FF}" srcOrd="1" destOrd="0" presId="urn:microsoft.com/office/officeart/2005/8/layout/process2"/>
    <dgm:cxn modelId="{5E49D8CA-636E-47E9-A4A7-DBA03B5DE85F}" type="presOf" srcId="{33C829FC-4BB8-4401-B2C4-8C1EBC18993D}" destId="{D3AE651E-55D3-401E-8765-716EF81DC3E1}" srcOrd="0" destOrd="0" presId="urn:microsoft.com/office/officeart/2005/8/layout/process2"/>
    <dgm:cxn modelId="{B032D1EE-0D37-47F7-9E02-B85A6D07FB96}" srcId="{33C829FC-4BB8-4401-B2C4-8C1EBC18993D}" destId="{651CACCC-071D-4B6D-811A-D01E3DDBE08E}" srcOrd="4" destOrd="0" parTransId="{BBDC2A53-B0DB-4155-BF5C-1D20A1639995}" sibTransId="{680CE32B-03AC-46AE-A663-AF17714E0B12}"/>
    <dgm:cxn modelId="{62C07EEF-E6C0-4AE1-82F7-3B7C6AAB06FC}" type="presOf" srcId="{EFFC5130-5F4A-4D8C-9D85-F4B095A8E100}" destId="{0F8CD6A3-B184-4C4C-BDF8-A502AD7CA1B3}" srcOrd="1" destOrd="0" presId="urn:microsoft.com/office/officeart/2005/8/layout/process2"/>
    <dgm:cxn modelId="{FA841AF5-AE86-40EE-B0D6-45E8F996BEFA}" type="presOf" srcId="{EFFC5130-5F4A-4D8C-9D85-F4B095A8E100}" destId="{1DB10616-BE84-4770-845C-DFFBBFE3846D}" srcOrd="0" destOrd="0" presId="urn:microsoft.com/office/officeart/2005/8/layout/process2"/>
    <dgm:cxn modelId="{ED32BDFA-F424-4CA3-8069-816494A31B4D}" srcId="{33C829FC-4BB8-4401-B2C4-8C1EBC18993D}" destId="{6211DC2F-CB07-46A9-95F2-CF25C97132F3}" srcOrd="1" destOrd="0" parTransId="{077A6DC8-16B5-4C95-9944-022345248B1E}" sibTransId="{E4019516-71EE-4B2E-BC91-A29C0EA4DA0C}"/>
    <dgm:cxn modelId="{B84D73BB-EDC6-443F-90A9-3C4319DF8BFB}" type="presParOf" srcId="{D3AE651E-55D3-401E-8765-716EF81DC3E1}" destId="{E4ED382A-CF64-4922-83B1-B59533E6DACF}" srcOrd="0" destOrd="0" presId="urn:microsoft.com/office/officeart/2005/8/layout/process2"/>
    <dgm:cxn modelId="{DA03FE17-158A-46EE-A305-845645A7895E}" type="presParOf" srcId="{D3AE651E-55D3-401E-8765-716EF81DC3E1}" destId="{92C416EC-6683-4A90-9ABE-FC87DE17DC97}" srcOrd="1" destOrd="0" presId="urn:microsoft.com/office/officeart/2005/8/layout/process2"/>
    <dgm:cxn modelId="{210C1FF5-45CA-4B04-B583-32DA3EDA522D}" type="presParOf" srcId="{92C416EC-6683-4A90-9ABE-FC87DE17DC97}" destId="{959990A5-D1E2-4F8F-9E93-95E18BAE944E}" srcOrd="0" destOrd="0" presId="urn:microsoft.com/office/officeart/2005/8/layout/process2"/>
    <dgm:cxn modelId="{F987ED0D-9399-4DEA-B87F-D049FE281423}" type="presParOf" srcId="{D3AE651E-55D3-401E-8765-716EF81DC3E1}" destId="{CE6BA577-CFB9-469E-B293-0824D3E295E4}" srcOrd="2" destOrd="0" presId="urn:microsoft.com/office/officeart/2005/8/layout/process2"/>
    <dgm:cxn modelId="{6AA57A30-13EE-45C6-A37D-A19305BC95FD}" type="presParOf" srcId="{D3AE651E-55D3-401E-8765-716EF81DC3E1}" destId="{3CDF2592-41DA-4B8A-B1F7-DE92ED450125}" srcOrd="3" destOrd="0" presId="urn:microsoft.com/office/officeart/2005/8/layout/process2"/>
    <dgm:cxn modelId="{7AF6B9B2-31CB-4732-B1F1-7A7438041AF3}" type="presParOf" srcId="{3CDF2592-41DA-4B8A-B1F7-DE92ED450125}" destId="{F137F59E-47C5-4E49-8B74-5BA42B6D80FF}" srcOrd="0" destOrd="0" presId="urn:microsoft.com/office/officeart/2005/8/layout/process2"/>
    <dgm:cxn modelId="{E9487571-F5EB-4B7A-93C8-D9BFD5661F68}" type="presParOf" srcId="{D3AE651E-55D3-401E-8765-716EF81DC3E1}" destId="{331DA569-5238-4274-9005-24A9DC6E61F1}" srcOrd="4" destOrd="0" presId="urn:microsoft.com/office/officeart/2005/8/layout/process2"/>
    <dgm:cxn modelId="{454AC551-30B6-4F67-AE3E-3B3873339FEF}" type="presParOf" srcId="{D3AE651E-55D3-401E-8765-716EF81DC3E1}" destId="{CE5396A4-4D30-4A32-9AF2-26F42167B1E6}" srcOrd="5" destOrd="0" presId="urn:microsoft.com/office/officeart/2005/8/layout/process2"/>
    <dgm:cxn modelId="{9945208D-F2FD-4557-AF47-91D0239055DE}" type="presParOf" srcId="{CE5396A4-4D30-4A32-9AF2-26F42167B1E6}" destId="{396947C6-2965-4FA3-928D-A94CFD29D259}" srcOrd="0" destOrd="0" presId="urn:microsoft.com/office/officeart/2005/8/layout/process2"/>
    <dgm:cxn modelId="{961A58C7-79AF-4045-A791-95764C8164C2}" type="presParOf" srcId="{D3AE651E-55D3-401E-8765-716EF81DC3E1}" destId="{317BD025-761F-4818-86BF-CD91D8AC0641}" srcOrd="6" destOrd="0" presId="urn:microsoft.com/office/officeart/2005/8/layout/process2"/>
    <dgm:cxn modelId="{777ADFB1-D8EE-4D58-ACF1-C914A94EFA4D}" type="presParOf" srcId="{D3AE651E-55D3-401E-8765-716EF81DC3E1}" destId="{1DB10616-BE84-4770-845C-DFFBBFE3846D}" srcOrd="7" destOrd="0" presId="urn:microsoft.com/office/officeart/2005/8/layout/process2"/>
    <dgm:cxn modelId="{C840C8CD-780C-4BC4-82BE-88FEAB728711}" type="presParOf" srcId="{1DB10616-BE84-4770-845C-DFFBBFE3846D}" destId="{0F8CD6A3-B184-4C4C-BDF8-A502AD7CA1B3}" srcOrd="0" destOrd="0" presId="urn:microsoft.com/office/officeart/2005/8/layout/process2"/>
    <dgm:cxn modelId="{CA5DF864-B77C-4EC2-9388-00821C091C0F}" type="presParOf" srcId="{D3AE651E-55D3-401E-8765-716EF81DC3E1}" destId="{AEB89DDE-EB4E-437F-B253-B06B865C86EC}" srcOrd="8" destOrd="0" presId="urn:microsoft.com/office/officeart/2005/8/layout/process2"/>
    <dgm:cxn modelId="{8E1C200D-BC7A-446C-AB06-D38C2DA20FD3}" type="presParOf" srcId="{D3AE651E-55D3-401E-8765-716EF81DC3E1}" destId="{093A45F4-FC01-4DDE-8E53-07394175D28C}" srcOrd="9" destOrd="0" presId="urn:microsoft.com/office/officeart/2005/8/layout/process2"/>
    <dgm:cxn modelId="{262AA090-5752-49F1-9601-A02EA83015D2}" type="presParOf" srcId="{093A45F4-FC01-4DDE-8E53-07394175D28C}" destId="{869DD483-55EA-4F51-8740-50B3ABE52899}" srcOrd="0" destOrd="0" presId="urn:microsoft.com/office/officeart/2005/8/layout/process2"/>
    <dgm:cxn modelId="{380B64BD-59A1-479F-A7BC-EF263D4C53C7}" type="presParOf" srcId="{D3AE651E-55D3-401E-8765-716EF81DC3E1}" destId="{33A538CE-58D4-44A5-ADB3-ACF6755F8B54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ED382A-CF64-4922-83B1-B59533E6DACF}">
      <dsp:nvSpPr>
        <dsp:cNvPr id="0" name=""/>
        <dsp:cNvSpPr/>
      </dsp:nvSpPr>
      <dsp:spPr>
        <a:xfrm>
          <a:off x="714197" y="0"/>
          <a:ext cx="6749098" cy="583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orbel" panose="020B0503020204020204" pitchFamily="34" charset="0"/>
            </a:rPr>
            <a:t>Choose the encoding methods (Word2Vec, TFIDF, LSI or LDA)</a:t>
          </a:r>
        </a:p>
      </dsp:txBody>
      <dsp:txXfrm>
        <a:off x="731292" y="17095"/>
        <a:ext cx="6714908" cy="549460"/>
      </dsp:txXfrm>
    </dsp:sp>
    <dsp:sp modelId="{92C416EC-6683-4A90-9ABE-FC87DE17DC97}">
      <dsp:nvSpPr>
        <dsp:cNvPr id="0" name=""/>
        <dsp:cNvSpPr/>
      </dsp:nvSpPr>
      <dsp:spPr>
        <a:xfrm rot="5400000">
          <a:off x="3977663" y="600439"/>
          <a:ext cx="222166" cy="26264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4009953" y="620677"/>
        <a:ext cx="157586" cy="155516"/>
      </dsp:txXfrm>
    </dsp:sp>
    <dsp:sp modelId="{CE6BA577-CFB9-469E-B293-0824D3E295E4}">
      <dsp:nvSpPr>
        <dsp:cNvPr id="0" name=""/>
        <dsp:cNvSpPr/>
      </dsp:nvSpPr>
      <dsp:spPr>
        <a:xfrm>
          <a:off x="714197" y="879871"/>
          <a:ext cx="6749098" cy="583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orbel" panose="020B0503020204020204" pitchFamily="34" charset="0"/>
            </a:rPr>
            <a:t>Select the company (Amazon, Apple or Uber)</a:t>
          </a:r>
        </a:p>
      </dsp:txBody>
      <dsp:txXfrm>
        <a:off x="731292" y="896966"/>
        <a:ext cx="6714908" cy="549460"/>
      </dsp:txXfrm>
    </dsp:sp>
    <dsp:sp modelId="{3CDF2592-41DA-4B8A-B1F7-DE92ED450125}">
      <dsp:nvSpPr>
        <dsp:cNvPr id="0" name=""/>
        <dsp:cNvSpPr/>
      </dsp:nvSpPr>
      <dsp:spPr>
        <a:xfrm rot="5400000">
          <a:off x="3982595" y="1473735"/>
          <a:ext cx="212302" cy="26264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4009954" y="1498905"/>
        <a:ext cx="157586" cy="148611"/>
      </dsp:txXfrm>
    </dsp:sp>
    <dsp:sp modelId="{331DA569-5238-4274-9005-24A9DC6E61F1}">
      <dsp:nvSpPr>
        <dsp:cNvPr id="0" name=""/>
        <dsp:cNvSpPr/>
      </dsp:nvSpPr>
      <dsp:spPr>
        <a:xfrm>
          <a:off x="714197" y="1746592"/>
          <a:ext cx="6749098" cy="583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orbel" panose="020B0503020204020204" pitchFamily="34" charset="0"/>
            </a:rPr>
            <a:t>Enter question</a:t>
          </a:r>
        </a:p>
      </dsp:txBody>
      <dsp:txXfrm>
        <a:off x="731292" y="1763687"/>
        <a:ext cx="6714908" cy="549460"/>
      </dsp:txXfrm>
    </dsp:sp>
    <dsp:sp modelId="{CE5396A4-4D30-4A32-9AF2-26F42167B1E6}">
      <dsp:nvSpPr>
        <dsp:cNvPr id="0" name=""/>
        <dsp:cNvSpPr/>
      </dsp:nvSpPr>
      <dsp:spPr>
        <a:xfrm rot="5497148">
          <a:off x="3966895" y="2344833"/>
          <a:ext cx="218956" cy="26264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998509" y="2366689"/>
        <a:ext cx="157586" cy="153269"/>
      </dsp:txXfrm>
    </dsp:sp>
    <dsp:sp modelId="{317BD025-761F-4818-86BF-CD91D8AC0641}">
      <dsp:nvSpPr>
        <dsp:cNvPr id="0" name=""/>
        <dsp:cNvSpPr/>
      </dsp:nvSpPr>
      <dsp:spPr>
        <a:xfrm>
          <a:off x="689450" y="2622067"/>
          <a:ext cx="6749098" cy="583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orbel" panose="020B0503020204020204" pitchFamily="34" charset="0"/>
            </a:rPr>
            <a:t>Return the answer based on the most similar question</a:t>
          </a:r>
        </a:p>
      </dsp:txBody>
      <dsp:txXfrm>
        <a:off x="706545" y="2639162"/>
        <a:ext cx="6714908" cy="549460"/>
      </dsp:txXfrm>
    </dsp:sp>
    <dsp:sp modelId="{1DB10616-BE84-4770-845C-DFFBBFE3846D}">
      <dsp:nvSpPr>
        <dsp:cNvPr id="0" name=""/>
        <dsp:cNvSpPr/>
      </dsp:nvSpPr>
      <dsp:spPr>
        <a:xfrm rot="5342279">
          <a:off x="3958690" y="3224686"/>
          <a:ext cx="225466" cy="26264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3992062" y="3243279"/>
        <a:ext cx="157586" cy="157826"/>
      </dsp:txXfrm>
    </dsp:sp>
    <dsp:sp modelId="{AEB89DDE-EB4E-437F-B253-B06B865C86EC}">
      <dsp:nvSpPr>
        <dsp:cNvPr id="0" name=""/>
        <dsp:cNvSpPr/>
      </dsp:nvSpPr>
      <dsp:spPr>
        <a:xfrm>
          <a:off x="678700" y="3506297"/>
          <a:ext cx="6800295" cy="583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800" kern="1200" dirty="0">
              <a:latin typeface="Corbel" panose="020B0503020204020204" pitchFamily="34" charset="0"/>
            </a:rPr>
            <a:t>Return the next most similar answer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800" kern="1200" dirty="0">
              <a:latin typeface="Corbel" panose="020B0503020204020204" pitchFamily="34" charset="0"/>
            </a:rPr>
            <a:t>if the previous answer did not solve the problem</a:t>
          </a:r>
        </a:p>
      </dsp:txBody>
      <dsp:txXfrm>
        <a:off x="695795" y="3523392"/>
        <a:ext cx="6766105" cy="549460"/>
      </dsp:txXfrm>
    </dsp:sp>
    <dsp:sp modelId="{093A45F4-FC01-4DDE-8E53-07394175D28C}">
      <dsp:nvSpPr>
        <dsp:cNvPr id="0" name=""/>
        <dsp:cNvSpPr/>
      </dsp:nvSpPr>
      <dsp:spPr>
        <a:xfrm rot="5458299">
          <a:off x="3961973" y="4104539"/>
          <a:ext cx="218900" cy="26264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993187" y="4126415"/>
        <a:ext cx="157586" cy="153230"/>
      </dsp:txXfrm>
    </dsp:sp>
    <dsp:sp modelId="{33A538CE-58D4-44A5-ADB3-ACF6755F8B54}">
      <dsp:nvSpPr>
        <dsp:cNvPr id="0" name=""/>
        <dsp:cNvSpPr/>
      </dsp:nvSpPr>
      <dsp:spPr>
        <a:xfrm>
          <a:off x="693431" y="4381773"/>
          <a:ext cx="6741137" cy="583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orbel" panose="020B0503020204020204" pitchFamily="34" charset="0"/>
            </a:rPr>
            <a:t>Return five most similar questions and similarity scores</a:t>
          </a:r>
        </a:p>
      </dsp:txBody>
      <dsp:txXfrm>
        <a:off x="710526" y="4398868"/>
        <a:ext cx="6706947" cy="5494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Im</a:t>
            </a:r>
            <a:r>
              <a:rPr lang="en-US" dirty="0"/>
              <a:t> pleased to present an interesting project about customer support chatbot on behalf of our group</a:t>
            </a:r>
            <a:endParaRPr dirty="0"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Here’s a list of columns in the dataset. Key variable we </a:t>
            </a:r>
            <a:r>
              <a:rPr lang="en-US" dirty="0" err="1"/>
              <a:t>gonna</a:t>
            </a:r>
            <a:r>
              <a:rPr lang="en-US" dirty="0"/>
              <a:t> focus on is the text column</a:t>
            </a:r>
            <a:endParaRPr dirty="0"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931341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Here’s a list of columns in the dataset. Key variable we </a:t>
            </a:r>
            <a:r>
              <a:rPr lang="en-US" dirty="0" err="1"/>
              <a:t>gonna</a:t>
            </a:r>
            <a:r>
              <a:rPr lang="en-US" dirty="0"/>
              <a:t> focus on is the text column</a:t>
            </a:r>
            <a:endParaRPr dirty="0"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161446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Here’s a list of columns in the dataset. Key variable we </a:t>
            </a:r>
            <a:r>
              <a:rPr lang="en-US" dirty="0" err="1"/>
              <a:t>gonna</a:t>
            </a:r>
            <a:r>
              <a:rPr lang="en-US" dirty="0"/>
              <a:t> focus on is the text column</a:t>
            </a:r>
            <a:endParaRPr dirty="0"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153556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1" name="Google Shape;19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6" name="Google Shape;21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The main task is to build a chatbot to deal with customers’ inquiries on social media platforms such as Twitter and Facebook. The answer from the chatbot will also consider the tone of the chat conversation.  </a:t>
            </a:r>
            <a:endParaRPr dirty="0"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The dataset we use is from Kaggle and it’s about tweets of customers and replies from customer support teams from the biggest brands on twitter. </a:t>
            </a:r>
            <a:endParaRPr dirty="0"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retrieval-based models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: chatbot uses </a:t>
            </a:r>
            <a:r>
              <a:rPr lang="en-US" dirty="0"/>
              <a:t>ML-based approach to select a response from a library of predefined responses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n-US" dirty="0"/>
              <a:t>Here’s a flow chart illustrating the methodology process. Ill go over them in a min.</a:t>
            </a:r>
            <a:endParaRPr dirty="0"/>
          </a:p>
        </p:txBody>
      </p:sp>
      <p:sp>
        <p:nvSpPr>
          <p:cNvPr id="146" name="Google Shape;14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In terms of data preprocessing, we will break down text into words using tokenization, convert the entire text into uppercase or lowercase, eliminate stop words, normalize the words into stems </a:t>
            </a:r>
          </a:p>
        </p:txBody>
      </p:sp>
      <p:sp>
        <p:nvSpPr>
          <p:cNvPr id="177" name="Google Shape;1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Here’s a list of columns in the dataset. Key variable we </a:t>
            </a:r>
            <a:r>
              <a:rPr lang="en-US" dirty="0" err="1"/>
              <a:t>gonna</a:t>
            </a:r>
            <a:r>
              <a:rPr lang="en-US" dirty="0"/>
              <a:t> focus on is the text column</a:t>
            </a:r>
            <a:endParaRPr dirty="0"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7779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Here’s a list of columns in the dataset. Key variable we </a:t>
            </a:r>
            <a:r>
              <a:rPr lang="en-US" dirty="0" err="1"/>
              <a:t>gonna</a:t>
            </a:r>
            <a:r>
              <a:rPr lang="en-US" dirty="0"/>
              <a:t> focus on is the text column</a:t>
            </a:r>
            <a:endParaRPr dirty="0"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2846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Here’s a list of columns in the dataset. Key variable we </a:t>
            </a:r>
            <a:r>
              <a:rPr lang="en-US" dirty="0" err="1"/>
              <a:t>gonna</a:t>
            </a:r>
            <a:r>
              <a:rPr lang="en-US" dirty="0"/>
              <a:t> focus on is the text column</a:t>
            </a:r>
            <a:endParaRPr dirty="0"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65621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4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4"/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  <a:defRPr sz="5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D7F0F6"/>
                </a:solidFill>
              </a:defRPr>
            </a:lvl1pPr>
            <a:lvl2pPr lvl="1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4"/>
          <p:cNvSpPr txBox="1">
            <a:spLocks noGrp="1"/>
          </p:cNvSpPr>
          <p:nvPr>
            <p:ph type="title"/>
          </p:nvPr>
        </p:nvSpPr>
        <p:spPr>
          <a:xfrm rot="5400000">
            <a:off x="-685800" y="2057400"/>
            <a:ext cx="49530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4"/>
          <p:cNvSpPr txBox="1">
            <a:spLocks noGrp="1"/>
          </p:cNvSpPr>
          <p:nvPr>
            <p:ph type="body" idx="1"/>
          </p:nvPr>
        </p:nvSpPr>
        <p:spPr>
          <a:xfrm rot="5400000">
            <a:off x="4965192" y="-228600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85" name="Google Shape;85;p24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900"/>
              <a:buFont typeface="Corbel"/>
              <a:buNone/>
              <a:defRPr sz="5900" b="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2"/>
          </p:nvPr>
        </p:nvSpPr>
        <p:spPr>
          <a:xfrm>
            <a:off x="7818120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2"/>
          </p:nvPr>
        </p:nvSpPr>
        <p:spPr>
          <a:xfrm>
            <a:off x="3867912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3"/>
          </p:nvPr>
        </p:nvSpPr>
        <p:spPr>
          <a:xfrm>
            <a:off x="7818463" y="1023586"/>
            <a:ext cx="3474720" cy="813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body" idx="4"/>
          </p:nvPr>
        </p:nvSpPr>
        <p:spPr>
          <a:xfrm>
            <a:off x="7818463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9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body" idx="2"/>
          </p:nvPr>
        </p:nvSpPr>
        <p:spPr>
          <a:xfrm>
            <a:off x="256032" y="3494176"/>
            <a:ext cx="2834640" cy="2321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1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>
            <a:spLocks noGrp="1"/>
          </p:cNvSpPr>
          <p:nvPr>
            <p:ph type="pic" idx="2"/>
          </p:nvPr>
        </p:nvSpPr>
        <p:spPr>
          <a:xfrm>
            <a:off x="3570644" y="767419"/>
            <a:ext cx="8115230" cy="5330952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1"/>
          </p:nvPr>
        </p:nvSpPr>
        <p:spPr>
          <a:xfrm>
            <a:off x="256032" y="3493008"/>
            <a:ext cx="2834640" cy="232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ftr" idx="11"/>
          </p:nvPr>
        </p:nvSpPr>
        <p:spPr>
          <a:xfrm>
            <a:off x="3499101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body" idx="1"/>
          </p:nvPr>
        </p:nvSpPr>
        <p:spPr>
          <a:xfrm rot="5400000">
            <a:off x="4966548" y="-233172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3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thoughtvector/customer-support-on-twitter#sample.csv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>
            <a:spLocks noGrp="1"/>
          </p:cNvSpPr>
          <p:nvPr>
            <p:ph type="ctrTitle"/>
          </p:nvPr>
        </p:nvSpPr>
        <p:spPr>
          <a:xfrm>
            <a:off x="1100015" y="1583437"/>
            <a:ext cx="7315200" cy="184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</a:pPr>
            <a:r>
              <a:rPr lang="en-US" dirty="0"/>
              <a:t>Customer Support Chatbot</a:t>
            </a:r>
            <a:endParaRPr dirty="0"/>
          </a:p>
        </p:txBody>
      </p:sp>
      <p:sp>
        <p:nvSpPr>
          <p:cNvPr id="93" name="Google Shape;93;p1"/>
          <p:cNvSpPr txBox="1">
            <a:spLocks noGrp="1"/>
          </p:cNvSpPr>
          <p:nvPr>
            <p:ph type="subTitle" idx="1"/>
          </p:nvPr>
        </p:nvSpPr>
        <p:spPr>
          <a:xfrm>
            <a:off x="1100015" y="3871913"/>
            <a:ext cx="7315200" cy="191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BYGB 7977-002 Text Analytics  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Group 8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</a:pPr>
            <a:r>
              <a:rPr lang="en-US" dirty="0"/>
              <a:t>Team Members: Yilin Wen, Yonglin Liu, Kuo Song, </a:t>
            </a:r>
            <a:r>
              <a:rPr lang="en-US" dirty="0" err="1"/>
              <a:t>Elif</a:t>
            </a:r>
            <a:r>
              <a:rPr lang="en-US" dirty="0"/>
              <a:t> Aydin</a:t>
            </a:r>
          </a:p>
          <a:p>
            <a:pPr marL="0" lvl="0" indent="0"/>
            <a:r>
              <a:rPr lang="en-US" dirty="0"/>
              <a:t>04/22/2020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</a:pPr>
            <a:endParaRPr dirty="0"/>
          </a:p>
        </p:txBody>
      </p:sp>
      <p:sp>
        <p:nvSpPr>
          <p:cNvPr id="94" name="Google Shape;94;p1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sz="1400"/>
              <a:t>1</a:t>
            </a:fld>
            <a:endParaRPr sz="1400"/>
          </a:p>
        </p:txBody>
      </p:sp>
      <p:pic>
        <p:nvPicPr>
          <p:cNvPr id="95" name="Google Shape;9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76775" y="2999154"/>
            <a:ext cx="2915225" cy="3098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5244" y="328229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Z</a:t>
            </a:r>
            <a:endParaRPr sz="1800" b="0" i="0" u="none" strike="noStrike" cap="none" dirty="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9" name="Google Shape;139;p6"/>
          <p:cNvSpPr/>
          <p:nvPr/>
        </p:nvSpPr>
        <p:spPr>
          <a:xfrm rot="5400000">
            <a:off x="5683209" y="-5295209"/>
            <a:ext cx="825583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 txBox="1">
            <a:spLocks noGrp="1"/>
          </p:cNvSpPr>
          <p:nvPr>
            <p:ph type="title"/>
          </p:nvPr>
        </p:nvSpPr>
        <p:spPr>
          <a:xfrm>
            <a:off x="675789" y="1"/>
            <a:ext cx="10908667" cy="825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en-US" sz="3200" dirty="0"/>
              <a:t>Results for Word2vec</a:t>
            </a:r>
          </a:p>
        </p:txBody>
      </p:sp>
      <p:sp>
        <p:nvSpPr>
          <p:cNvPr id="142" name="Google Shape;142;p6"/>
          <p:cNvSpPr txBox="1">
            <a:spLocks noGrp="1"/>
          </p:cNvSpPr>
          <p:nvPr>
            <p:ph type="sldNum" idx="12"/>
          </p:nvPr>
        </p:nvSpPr>
        <p:spPr>
          <a:xfrm>
            <a:off x="11614447" y="6356350"/>
            <a:ext cx="5506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5" name="Google Shape;141;p6">
            <a:extLst>
              <a:ext uri="{FF2B5EF4-FFF2-40B4-BE49-F238E27FC236}">
                <a16:creationId xmlns:a16="http://schemas.microsoft.com/office/drawing/2014/main" id="{9F67962F-3BF9-4238-91EA-D42D253E59BD}"/>
              </a:ext>
            </a:extLst>
          </p:cNvPr>
          <p:cNvSpPr/>
          <p:nvPr/>
        </p:nvSpPr>
        <p:spPr>
          <a:xfrm rot="5400000">
            <a:off x="5742814" y="1251828"/>
            <a:ext cx="706372" cy="11430012"/>
          </a:xfrm>
          <a:prstGeom prst="rect">
            <a:avLst/>
          </a:prstGeom>
          <a:solidFill>
            <a:srgbClr val="C8C8C8">
              <a:alpha val="4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80;p7">
            <a:extLst>
              <a:ext uri="{FF2B5EF4-FFF2-40B4-BE49-F238E27FC236}">
                <a16:creationId xmlns:a16="http://schemas.microsoft.com/office/drawing/2014/main" id="{C48A802B-90C6-4530-965F-F6DE9CE04D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98079" y="1034119"/>
            <a:ext cx="4086377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2400" dirty="0"/>
              <a:t>The most similar question suggested was</a:t>
            </a:r>
            <a:r>
              <a:rPr lang="en-US" sz="2400" b="1" dirty="0"/>
              <a:t> not the same question </a:t>
            </a:r>
            <a:r>
              <a:rPr lang="en-US" sz="2400" dirty="0"/>
              <a:t>as the input </a:t>
            </a: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endParaRPr lang="en-US" sz="24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2400" dirty="0"/>
              <a:t>The other 4 similar questions are about package delay and the answers are relevant</a:t>
            </a: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endParaRPr lang="en-US" sz="24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2400" dirty="0"/>
              <a:t>Similarity scores all above 0.95, we may </a:t>
            </a:r>
            <a:r>
              <a:rPr lang="en-US" sz="2400" b="1" dirty="0"/>
              <a:t>set higher threshold </a:t>
            </a:r>
            <a:endParaRPr sz="2400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53214F9-84E7-44E7-A6F9-A4D63690D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750" y="907814"/>
            <a:ext cx="6884186" cy="569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8BFEEC-A6D2-48A7-A4AC-56BE77FD3181}"/>
              </a:ext>
            </a:extLst>
          </p:cNvPr>
          <p:cNvSpPr/>
          <p:nvPr/>
        </p:nvSpPr>
        <p:spPr>
          <a:xfrm>
            <a:off x="540621" y="4717979"/>
            <a:ext cx="6721640" cy="2534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91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0" y="342898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Z</a:t>
            </a:r>
            <a:endParaRPr sz="1800" b="0" i="0" u="none" strike="noStrike" cap="none" dirty="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9" name="Google Shape;139;p6"/>
          <p:cNvSpPr/>
          <p:nvPr/>
        </p:nvSpPr>
        <p:spPr>
          <a:xfrm rot="5400000">
            <a:off x="5582444" y="-5194442"/>
            <a:ext cx="1027115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 txBox="1">
            <a:spLocks noGrp="1"/>
          </p:cNvSpPr>
          <p:nvPr>
            <p:ph type="title"/>
          </p:nvPr>
        </p:nvSpPr>
        <p:spPr>
          <a:xfrm>
            <a:off x="675789" y="107772"/>
            <a:ext cx="10908667" cy="825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en-US" sz="3200" dirty="0"/>
              <a:t>Results for TFIDF</a:t>
            </a:r>
          </a:p>
        </p:txBody>
      </p:sp>
      <p:sp>
        <p:nvSpPr>
          <p:cNvPr id="142" name="Google Shape;142;p6"/>
          <p:cNvSpPr txBox="1">
            <a:spLocks noGrp="1"/>
          </p:cNvSpPr>
          <p:nvPr>
            <p:ph type="sldNum" idx="12"/>
          </p:nvPr>
        </p:nvSpPr>
        <p:spPr>
          <a:xfrm>
            <a:off x="11614447" y="6356350"/>
            <a:ext cx="5506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11</a:t>
            </a:fld>
            <a:endParaRPr dirty="0"/>
          </a:p>
        </p:txBody>
      </p:sp>
      <p:sp>
        <p:nvSpPr>
          <p:cNvPr id="15" name="Google Shape;141;p6">
            <a:extLst>
              <a:ext uri="{FF2B5EF4-FFF2-40B4-BE49-F238E27FC236}">
                <a16:creationId xmlns:a16="http://schemas.microsoft.com/office/drawing/2014/main" id="{9F67962F-3BF9-4238-91EA-D42D253E59BD}"/>
              </a:ext>
            </a:extLst>
          </p:cNvPr>
          <p:cNvSpPr/>
          <p:nvPr/>
        </p:nvSpPr>
        <p:spPr>
          <a:xfrm rot="5400000">
            <a:off x="5742814" y="1251828"/>
            <a:ext cx="706372" cy="11430012"/>
          </a:xfrm>
          <a:prstGeom prst="rect">
            <a:avLst/>
          </a:prstGeom>
          <a:solidFill>
            <a:srgbClr val="C8C8C8">
              <a:alpha val="4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80;p7">
            <a:extLst>
              <a:ext uri="{FF2B5EF4-FFF2-40B4-BE49-F238E27FC236}">
                <a16:creationId xmlns:a16="http://schemas.microsoft.com/office/drawing/2014/main" id="{C48A802B-90C6-4530-965F-F6DE9CE04D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557299" y="1325002"/>
            <a:ext cx="3296564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2400" dirty="0"/>
              <a:t>Returned only </a:t>
            </a:r>
            <a:r>
              <a:rPr lang="en-US" sz="2400" b="1" dirty="0"/>
              <a:t>two responses</a:t>
            </a:r>
            <a:r>
              <a:rPr lang="en-US" sz="2400" dirty="0"/>
              <a:t> with similarity above 0.5</a:t>
            </a: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endParaRPr lang="en-US" sz="24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2400" dirty="0"/>
              <a:t>The third question was more relevant than the first, but answer didn’t return</a:t>
            </a: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endParaRPr lang="en-US" sz="24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2400" b="1" dirty="0"/>
              <a:t>Lower the threshold</a:t>
            </a:r>
            <a:r>
              <a:rPr lang="en-US" sz="2400" dirty="0"/>
              <a:t> to around 0.4</a:t>
            </a:r>
            <a:endParaRPr sz="28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2BED944-3600-4467-A196-17A81D3E8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3" y="1691617"/>
            <a:ext cx="8266313" cy="446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8BFEEC-A6D2-48A7-A4AC-56BE77FD3181}"/>
              </a:ext>
            </a:extLst>
          </p:cNvPr>
          <p:cNvSpPr/>
          <p:nvPr/>
        </p:nvSpPr>
        <p:spPr>
          <a:xfrm>
            <a:off x="430098" y="4097686"/>
            <a:ext cx="8017658" cy="30806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A0EEDC-1ED4-452D-A7DE-75F8BBEDE685}"/>
              </a:ext>
            </a:extLst>
          </p:cNvPr>
          <p:cNvSpPr/>
          <p:nvPr/>
        </p:nvSpPr>
        <p:spPr>
          <a:xfrm>
            <a:off x="450468" y="4685286"/>
            <a:ext cx="8017658" cy="30806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91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5244" y="328229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Z</a:t>
            </a:r>
            <a:endParaRPr sz="1800" b="0" i="0" u="none" strike="noStrike" cap="none" dirty="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9" name="Google Shape;139;p6"/>
          <p:cNvSpPr/>
          <p:nvPr/>
        </p:nvSpPr>
        <p:spPr>
          <a:xfrm rot="5400000">
            <a:off x="5683209" y="-5295209"/>
            <a:ext cx="825583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 txBox="1">
            <a:spLocks noGrp="1"/>
          </p:cNvSpPr>
          <p:nvPr>
            <p:ph type="title"/>
          </p:nvPr>
        </p:nvSpPr>
        <p:spPr>
          <a:xfrm>
            <a:off x="675789" y="1"/>
            <a:ext cx="10908667" cy="825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en-US" sz="3200" dirty="0"/>
              <a:t>Results for LDA</a:t>
            </a:r>
          </a:p>
        </p:txBody>
      </p:sp>
      <p:sp>
        <p:nvSpPr>
          <p:cNvPr id="142" name="Google Shape;142;p6"/>
          <p:cNvSpPr txBox="1">
            <a:spLocks noGrp="1"/>
          </p:cNvSpPr>
          <p:nvPr>
            <p:ph type="sldNum" idx="12"/>
          </p:nvPr>
        </p:nvSpPr>
        <p:spPr>
          <a:xfrm>
            <a:off x="11614447" y="6356350"/>
            <a:ext cx="5506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5" name="Google Shape;141;p6">
            <a:extLst>
              <a:ext uri="{FF2B5EF4-FFF2-40B4-BE49-F238E27FC236}">
                <a16:creationId xmlns:a16="http://schemas.microsoft.com/office/drawing/2014/main" id="{9F67962F-3BF9-4238-91EA-D42D253E59BD}"/>
              </a:ext>
            </a:extLst>
          </p:cNvPr>
          <p:cNvSpPr/>
          <p:nvPr/>
        </p:nvSpPr>
        <p:spPr>
          <a:xfrm rot="5400000">
            <a:off x="5742814" y="1251828"/>
            <a:ext cx="706372" cy="11430012"/>
          </a:xfrm>
          <a:prstGeom prst="rect">
            <a:avLst/>
          </a:prstGeom>
          <a:solidFill>
            <a:srgbClr val="C8C8C8">
              <a:alpha val="4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80;p7">
            <a:extLst>
              <a:ext uri="{FF2B5EF4-FFF2-40B4-BE49-F238E27FC236}">
                <a16:creationId xmlns:a16="http://schemas.microsoft.com/office/drawing/2014/main" id="{C48A802B-90C6-4530-965F-F6DE9CE04D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67529" y="1193712"/>
            <a:ext cx="3087596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2400" dirty="0"/>
              <a:t>All questions are to do with package delay, but only the second and the fourth mentioned 2-day shipping</a:t>
            </a: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endParaRPr lang="en-US" sz="2400" dirty="0"/>
          </a:p>
          <a:p>
            <a:pPr fontAlgn="base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First four</a:t>
            </a:r>
            <a:r>
              <a:rPr lang="en-US" sz="2400" dirty="0"/>
              <a:t> answers scored above 0.85 are </a:t>
            </a:r>
            <a:r>
              <a:rPr lang="en-US" sz="2400" b="1" dirty="0"/>
              <a:t>relevant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</a:pPr>
            <a:endParaRPr lang="en-US" sz="2400" dirty="0"/>
          </a:p>
          <a:p>
            <a:pPr fontAlgn="base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Adjust threshold</a:t>
            </a:r>
            <a:r>
              <a:rPr lang="en-US" sz="2400" dirty="0"/>
              <a:t> to around 0.85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A02A600-9C38-4291-A81D-02DE2F493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76" y="923332"/>
            <a:ext cx="8120684" cy="5606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8BFEEC-A6D2-48A7-A4AC-56BE77FD3181}"/>
              </a:ext>
            </a:extLst>
          </p:cNvPr>
          <p:cNvSpPr/>
          <p:nvPr/>
        </p:nvSpPr>
        <p:spPr>
          <a:xfrm>
            <a:off x="436875" y="4928242"/>
            <a:ext cx="8017658" cy="3283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9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0" y="342898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Z</a:t>
            </a:r>
            <a:endParaRPr sz="1800" b="0" i="0" u="none" strike="noStrike" cap="none" dirty="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9" name="Google Shape;139;p6"/>
          <p:cNvSpPr/>
          <p:nvPr/>
        </p:nvSpPr>
        <p:spPr>
          <a:xfrm rot="5400000">
            <a:off x="5582443" y="-5194442"/>
            <a:ext cx="1027115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 txBox="1">
            <a:spLocks noGrp="1"/>
          </p:cNvSpPr>
          <p:nvPr>
            <p:ph type="title"/>
          </p:nvPr>
        </p:nvSpPr>
        <p:spPr>
          <a:xfrm>
            <a:off x="675789" y="107772"/>
            <a:ext cx="10908667" cy="825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en-US" sz="3200" dirty="0"/>
              <a:t>Results for LSI</a:t>
            </a:r>
          </a:p>
        </p:txBody>
      </p:sp>
      <p:sp>
        <p:nvSpPr>
          <p:cNvPr id="142" name="Google Shape;142;p6"/>
          <p:cNvSpPr txBox="1">
            <a:spLocks noGrp="1"/>
          </p:cNvSpPr>
          <p:nvPr>
            <p:ph type="sldNum" idx="12"/>
          </p:nvPr>
        </p:nvSpPr>
        <p:spPr>
          <a:xfrm>
            <a:off x="11614447" y="6356350"/>
            <a:ext cx="5506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5" name="Google Shape;141;p6">
            <a:extLst>
              <a:ext uri="{FF2B5EF4-FFF2-40B4-BE49-F238E27FC236}">
                <a16:creationId xmlns:a16="http://schemas.microsoft.com/office/drawing/2014/main" id="{9F67962F-3BF9-4238-91EA-D42D253E59BD}"/>
              </a:ext>
            </a:extLst>
          </p:cNvPr>
          <p:cNvSpPr/>
          <p:nvPr/>
        </p:nvSpPr>
        <p:spPr>
          <a:xfrm rot="5400000">
            <a:off x="5693541" y="1202555"/>
            <a:ext cx="804918" cy="11430012"/>
          </a:xfrm>
          <a:prstGeom prst="rect">
            <a:avLst/>
          </a:prstGeom>
          <a:solidFill>
            <a:srgbClr val="C8C8C8">
              <a:alpha val="4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80;p7">
            <a:extLst>
              <a:ext uri="{FF2B5EF4-FFF2-40B4-BE49-F238E27FC236}">
                <a16:creationId xmlns:a16="http://schemas.microsoft.com/office/drawing/2014/main" id="{C48A802B-90C6-4530-965F-F6DE9CE04D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496860" y="1034119"/>
            <a:ext cx="3087596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2400" dirty="0"/>
              <a:t>The most similar question </a:t>
            </a:r>
            <a:r>
              <a:rPr lang="en-US" sz="2400" b="1" dirty="0"/>
              <a:t>delivered the same meaning </a:t>
            </a:r>
            <a:r>
              <a:rPr lang="en-US" sz="2400" dirty="0"/>
              <a:t>as input question -delay of two-day shipping</a:t>
            </a: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endParaRPr lang="en-US" sz="24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2400" dirty="0"/>
              <a:t>The first answer scored 0.65 was </a:t>
            </a:r>
            <a:r>
              <a:rPr lang="en-US" sz="2400" b="1" dirty="0"/>
              <a:t>relevant </a:t>
            </a:r>
            <a:r>
              <a:rPr lang="en-US" sz="2400" dirty="0"/>
              <a:t>and</a:t>
            </a:r>
            <a:r>
              <a:rPr lang="en-US" sz="2400" b="1" dirty="0"/>
              <a:t> professional</a:t>
            </a:r>
            <a:endParaRPr sz="2400" b="1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8B59D63-85E8-499E-93CB-C4DAA1E38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826" y="1589190"/>
            <a:ext cx="7950576" cy="424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8BFEEC-A6D2-48A7-A4AC-56BE77FD3181}"/>
              </a:ext>
            </a:extLst>
          </p:cNvPr>
          <p:cNvSpPr/>
          <p:nvPr/>
        </p:nvSpPr>
        <p:spPr>
          <a:xfrm>
            <a:off x="469285" y="4237278"/>
            <a:ext cx="8017658" cy="3283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164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 dirty="0"/>
              <a:t>Conclusions </a:t>
            </a:r>
            <a:endParaRPr dirty="0"/>
          </a:p>
        </p:txBody>
      </p:sp>
      <p:sp>
        <p:nvSpPr>
          <p:cNvPr id="201" name="Google Shape;201;p10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1" indent="-3810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2400"/>
            </a:pPr>
            <a:r>
              <a:rPr lang="en-US" sz="2400" dirty="0"/>
              <a:t>Built a retrieval-based chatbot for Amazon, Apple and Uber</a:t>
            </a:r>
          </a:p>
          <a:p>
            <a:pPr lvl="1" indent="-3810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2400"/>
            </a:pPr>
            <a:r>
              <a:rPr lang="en-US" sz="2400" dirty="0"/>
              <a:t>Applied Word2vec, TFIDF, LSI and LDA algorithms to select responses from historic replies from the customer service teams</a:t>
            </a:r>
            <a:endParaRPr lang="en-US" sz="3200" dirty="0"/>
          </a:p>
          <a:p>
            <a:pPr lvl="1" indent="-3810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2400"/>
            </a:pPr>
            <a:r>
              <a:rPr lang="en-US" sz="2400" dirty="0"/>
              <a:t>LSI provided the most professional answer and computed the most similar question as input question, based on the testing example</a:t>
            </a:r>
          </a:p>
          <a:p>
            <a:pPr lvl="1" indent="-381000">
              <a:lnSpc>
                <a:spcPct val="150000"/>
              </a:lnSpc>
              <a:spcBef>
                <a:spcPts val="0"/>
              </a:spcBef>
              <a:buSzPts val="2400"/>
            </a:pPr>
            <a:endParaRPr lang="en-US" sz="2400" dirty="0"/>
          </a:p>
        </p:txBody>
      </p:sp>
      <p:sp>
        <p:nvSpPr>
          <p:cNvPr id="202" name="Google Shape;202;p10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"/>
          <p:cNvSpPr txBox="1">
            <a:spLocks noGrp="1"/>
          </p:cNvSpPr>
          <p:nvPr>
            <p:ph type="title"/>
          </p:nvPr>
        </p:nvSpPr>
        <p:spPr>
          <a:xfrm>
            <a:off x="174681" y="1128408"/>
            <a:ext cx="3194418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 sz="3200" dirty="0"/>
              <a:t>Recommendation</a:t>
            </a:r>
            <a:endParaRPr sz="3200" dirty="0"/>
          </a:p>
        </p:txBody>
      </p:sp>
      <p:sp>
        <p:nvSpPr>
          <p:cNvPr id="194" name="Google Shape;194;p9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1" indent="-3810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2400"/>
            </a:pPr>
            <a:r>
              <a:rPr lang="en-US" sz="2400" dirty="0"/>
              <a:t>Companies may consider applying LSI to build a customer service chatbot. </a:t>
            </a:r>
          </a:p>
          <a:p>
            <a:pPr lvl="1" indent="-3810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2400"/>
            </a:pPr>
            <a:r>
              <a:rPr lang="en-US" sz="2400" dirty="0"/>
              <a:t>Amazon should pay attention to the common package delay, lost and return problems. </a:t>
            </a:r>
          </a:p>
          <a:p>
            <a:pPr lvl="1" indent="-38100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2400"/>
            </a:pPr>
            <a:r>
              <a:rPr lang="en-US" sz="2400" dirty="0"/>
              <a:t>One possible solution may be to hire more delivery staff by increasing logistics cost and better managing the supply chain.</a:t>
            </a:r>
            <a:endParaRPr sz="2400" dirty="0"/>
          </a:p>
        </p:txBody>
      </p:sp>
      <p:sp>
        <p:nvSpPr>
          <p:cNvPr id="195" name="Google Shape;195;p9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19" name="Google Shape;219;p12"/>
          <p:cNvSpPr/>
          <p:nvPr/>
        </p:nvSpPr>
        <p:spPr>
          <a:xfrm>
            <a:off x="-3582" y="752748"/>
            <a:ext cx="1001483" cy="4744251"/>
          </a:xfrm>
          <a:custGeom>
            <a:avLst/>
            <a:gdLst/>
            <a:ahLst/>
            <a:cxnLst/>
            <a:rect l="l" t="t" r="r" b="b"/>
            <a:pathLst>
              <a:path w="1001483" h="4744251" extrusionOk="0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20" name="Google Shape;220;p12"/>
          <p:cNvSpPr txBox="1">
            <a:spLocks noGrp="1"/>
          </p:cNvSpPr>
          <p:nvPr>
            <p:ph type="body" idx="1"/>
          </p:nvPr>
        </p:nvSpPr>
        <p:spPr>
          <a:xfrm>
            <a:off x="1264150" y="1496501"/>
            <a:ext cx="6461231" cy="3864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solidFill>
                  <a:srgbClr val="2791A6"/>
                </a:solidFill>
              </a:rPr>
              <a:t>Thank you! </a:t>
            </a:r>
            <a:br>
              <a:rPr lang="en-US" sz="4800" b="1">
                <a:solidFill>
                  <a:srgbClr val="2791A6"/>
                </a:solidFill>
              </a:rPr>
            </a:br>
            <a:r>
              <a:rPr lang="en-US" sz="4800" b="1">
                <a:solidFill>
                  <a:srgbClr val="2791A6"/>
                </a:solidFill>
              </a:rPr>
              <a:t>Any questions?</a:t>
            </a:r>
            <a:endParaRPr/>
          </a:p>
          <a:p>
            <a:pPr marL="182880" lvl="0" indent="-55878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sp>
        <p:nvSpPr>
          <p:cNvPr id="221" name="Google Shape;221;p12"/>
          <p:cNvSpPr/>
          <p:nvPr/>
        </p:nvSpPr>
        <p:spPr>
          <a:xfrm>
            <a:off x="7987094" y="761999"/>
            <a:ext cx="4208489" cy="5334001"/>
          </a:xfrm>
          <a:custGeom>
            <a:avLst/>
            <a:gdLst/>
            <a:ahLst/>
            <a:cxnLst/>
            <a:rect l="l" t="t" r="r" b="b"/>
            <a:pathLst>
              <a:path w="4208489" h="5334001" extrusionOk="0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22" name="Google Shape;222;p12"/>
          <p:cNvSpPr txBox="1">
            <a:spLocks noGrp="1"/>
          </p:cNvSpPr>
          <p:nvPr>
            <p:ph type="title"/>
          </p:nvPr>
        </p:nvSpPr>
        <p:spPr>
          <a:xfrm>
            <a:off x="8982805" y="1865740"/>
            <a:ext cx="2947482" cy="3126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endParaRPr/>
          </a:p>
        </p:txBody>
      </p:sp>
      <p:sp>
        <p:nvSpPr>
          <p:cNvPr id="223" name="Google Shape;223;p12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182880" lvl="0" indent="-1828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Build a customer service chatbot to </a:t>
            </a:r>
            <a:r>
              <a:rPr lang="en-US" sz="2400" b="1" dirty="0"/>
              <a:t>immediately respond</a:t>
            </a:r>
            <a:r>
              <a:rPr lang="en-US" sz="2400" dirty="0"/>
              <a:t> to customers’ queries </a:t>
            </a:r>
            <a:endParaRPr dirty="0"/>
          </a:p>
          <a:p>
            <a:pPr marL="182880" lvl="0" indent="-182880">
              <a:lnSpc>
                <a:spcPct val="150000"/>
              </a:lnSpc>
              <a:buSzPts val="2400"/>
            </a:pPr>
            <a:r>
              <a:rPr lang="en-US" sz="2400" dirty="0"/>
              <a:t>Since manual data analysis requires a huge amount of time and excessive resources, building a customer service chatbot could be extremely useful for companies to </a:t>
            </a:r>
            <a:r>
              <a:rPr lang="en-US" sz="2400" b="1" dirty="0"/>
              <a:t>deal with customer concerns efficiently</a:t>
            </a:r>
          </a:p>
          <a:p>
            <a:pPr marL="182880" indent="-182880">
              <a:lnSpc>
                <a:spcPct val="150000"/>
              </a:lnSpc>
              <a:buSzPts val="2400"/>
            </a:pPr>
            <a:r>
              <a:rPr lang="en-US" sz="2400" dirty="0">
                <a:solidFill>
                  <a:srgbClr val="666666"/>
                </a:solidFill>
                <a:highlight>
                  <a:srgbClr val="FCFCFC"/>
                </a:highlight>
              </a:rPr>
              <a:t>Companies that use Twitter as a social care channel are seeing a </a:t>
            </a:r>
            <a:r>
              <a:rPr lang="en-US" sz="2400" b="1" dirty="0">
                <a:solidFill>
                  <a:srgbClr val="666666"/>
                </a:solidFill>
                <a:highlight>
                  <a:srgbClr val="FCFCFC"/>
                </a:highlight>
              </a:rPr>
              <a:t>19% increase in customer satisfaction</a:t>
            </a:r>
            <a:endParaRPr lang="en-US" sz="2400" dirty="0">
              <a:solidFill>
                <a:srgbClr val="666666"/>
              </a:solidFill>
            </a:endParaRPr>
          </a:p>
          <a:p>
            <a:pPr marL="182880" lvl="0" indent="-18288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Data Collection &amp; Description</a:t>
            </a:r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182880" lvl="0" indent="-1828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Dataset: Customer Support on Twitter</a:t>
            </a:r>
            <a:endParaRPr dirty="0"/>
          </a:p>
          <a:p>
            <a:pPr marL="182880" lvl="0" indent="-18288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3 million tweets and replies from the biggest brands (e.g. Apple, Amazon, Uber) on Twitter</a:t>
            </a:r>
            <a:endParaRPr dirty="0"/>
          </a:p>
          <a:p>
            <a:pPr marL="182880" lvl="0" indent="-18288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Data source: downloaded from </a:t>
            </a:r>
            <a:r>
              <a:rPr lang="en-US" sz="2400" u="sng" dirty="0">
                <a:solidFill>
                  <a:schemeClr val="accent1"/>
                </a:solidFill>
                <a:hlinkClick r:id="rId3"/>
              </a:rPr>
              <a:t>Kaggle</a:t>
            </a:r>
            <a:r>
              <a:rPr lang="en-US" sz="2400" u="sng" dirty="0">
                <a:solidFill>
                  <a:schemeClr val="accent1"/>
                </a:solidFill>
              </a:rPr>
              <a:t> </a:t>
            </a:r>
            <a:endParaRPr u="sng" dirty="0">
              <a:solidFill>
                <a:schemeClr val="accent1"/>
              </a:solidFill>
            </a:endParaRPr>
          </a:p>
          <a:p>
            <a:pPr marL="182880" lvl="0" indent="-18288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Every conversation included has at least one request from a consumer and at least one response from a company</a:t>
            </a:r>
            <a:endParaRPr dirty="0"/>
          </a:p>
        </p:txBody>
      </p:sp>
      <p:sp>
        <p:nvSpPr>
          <p:cNvPr id="132" name="Google Shape;132;p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133" name="Google Shape;133;p5"/>
          <p:cNvPicPr preferRelativeResize="0"/>
          <p:nvPr/>
        </p:nvPicPr>
        <p:blipFill rotWithShape="1">
          <a:blip r:embed="rId4">
            <a:alphaModFix/>
          </a:blip>
          <a:srcRect b="5285"/>
          <a:stretch/>
        </p:blipFill>
        <p:spPr>
          <a:xfrm>
            <a:off x="9162025" y="428250"/>
            <a:ext cx="2330650" cy="12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F597B-995B-4AFC-817C-F6F8A87A6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Analytics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DBD0E-0BB9-459F-A033-C5132D58B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8184" y="93662"/>
            <a:ext cx="7315200" cy="2755773"/>
          </a:xfrm>
        </p:spPr>
        <p:txBody>
          <a:bodyPr/>
          <a:lstStyle/>
          <a:p>
            <a:r>
              <a:rPr lang="en-US" dirty="0"/>
              <a:t>Amazon and Apple were the two most responsive companies, followed by Uber, Spotify, and Delta</a:t>
            </a:r>
          </a:p>
          <a:p>
            <a:r>
              <a:rPr lang="en-US" dirty="0"/>
              <a:t>This project focused on building the chatbots for </a:t>
            </a:r>
            <a:r>
              <a:rPr lang="en-US" b="1" dirty="0"/>
              <a:t>Amazon, Apple and Uber</a:t>
            </a:r>
            <a:r>
              <a:rPr lang="en-US" dirty="0"/>
              <a:t> only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08FFF-DD58-4E67-98B7-900FED36D2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17453F-9A3F-4419-87AC-04C3939A8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146" y="2150645"/>
            <a:ext cx="7829551" cy="4052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017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9" name="Google Shape;149;p25"/>
          <p:cNvSpPr/>
          <p:nvPr/>
        </p:nvSpPr>
        <p:spPr>
          <a:xfrm rot="5400000">
            <a:off x="5228428" y="272368"/>
            <a:ext cx="1741251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5"/>
          <p:cNvSpPr txBox="1">
            <a:spLocks noGrp="1"/>
          </p:cNvSpPr>
          <p:nvPr>
            <p:ph type="title"/>
          </p:nvPr>
        </p:nvSpPr>
        <p:spPr>
          <a:xfrm>
            <a:off x="641666" y="5500796"/>
            <a:ext cx="10908667" cy="1021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dirty="0"/>
              <a:t>Methodology Flow Chart</a:t>
            </a:r>
            <a:endParaRPr dirty="0"/>
          </a:p>
        </p:txBody>
      </p:sp>
      <p:sp>
        <p:nvSpPr>
          <p:cNvPr id="151" name="Google Shape;151;p25"/>
          <p:cNvSpPr/>
          <p:nvPr/>
        </p:nvSpPr>
        <p:spPr>
          <a:xfrm rot="5400000">
            <a:off x="5907030" y="-5522982"/>
            <a:ext cx="384048" cy="11430012"/>
          </a:xfrm>
          <a:prstGeom prst="rect">
            <a:avLst/>
          </a:prstGeom>
          <a:solidFill>
            <a:srgbClr val="C8C8C8">
              <a:alpha val="4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5"/>
          <p:cNvSpPr txBox="1">
            <a:spLocks noGrp="1"/>
          </p:cNvSpPr>
          <p:nvPr>
            <p:ph type="sldNum" idx="12"/>
          </p:nvPr>
        </p:nvSpPr>
        <p:spPr>
          <a:xfrm>
            <a:off x="11614447" y="6356350"/>
            <a:ext cx="5506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53" name="Google Shape;153;p25"/>
          <p:cNvSpPr/>
          <p:nvPr/>
        </p:nvSpPr>
        <p:spPr>
          <a:xfrm>
            <a:off x="6072858" y="3585967"/>
            <a:ext cx="1581970" cy="739770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74CDEE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9475" tIns="149475" rIns="149475" bIns="149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LDA</a:t>
            </a:r>
            <a:endParaRPr dirty="0"/>
          </a:p>
        </p:txBody>
      </p:sp>
      <p:sp>
        <p:nvSpPr>
          <p:cNvPr id="154" name="Google Shape;154;p25"/>
          <p:cNvSpPr/>
          <p:nvPr/>
        </p:nvSpPr>
        <p:spPr>
          <a:xfrm>
            <a:off x="8091624" y="2285156"/>
            <a:ext cx="2050859" cy="815526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27CED7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9475" tIns="149475" rIns="149475" bIns="149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Matrix Similarity</a:t>
            </a:r>
            <a:endParaRPr/>
          </a:p>
        </p:txBody>
      </p:sp>
      <p:sp>
        <p:nvSpPr>
          <p:cNvPr id="155" name="Google Shape;155;p25"/>
          <p:cNvSpPr/>
          <p:nvPr/>
        </p:nvSpPr>
        <p:spPr>
          <a:xfrm>
            <a:off x="8054758" y="4345498"/>
            <a:ext cx="3361623" cy="566043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42BA97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9475" tIns="149475" rIns="149475" bIns="149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Conclusion &amp; Implications</a:t>
            </a:r>
            <a:endParaRPr dirty="0"/>
          </a:p>
        </p:txBody>
      </p:sp>
      <p:sp>
        <p:nvSpPr>
          <p:cNvPr id="156" name="Google Shape;156;p25"/>
          <p:cNvSpPr/>
          <p:nvPr/>
        </p:nvSpPr>
        <p:spPr>
          <a:xfrm>
            <a:off x="5946440" y="589254"/>
            <a:ext cx="1695929" cy="1370363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74CDEE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5175" tIns="115175" rIns="115175" bIns="1151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Tokenization,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Stop words removal,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Stemming</a:t>
            </a:r>
            <a:endParaRPr sz="20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157" name="Google Shape;157;p25"/>
          <p:cNvCxnSpPr/>
          <p:nvPr/>
        </p:nvCxnSpPr>
        <p:spPr>
          <a:xfrm>
            <a:off x="5049152" y="4010679"/>
            <a:ext cx="1054200" cy="0"/>
          </a:xfrm>
          <a:prstGeom prst="straightConnector1">
            <a:avLst/>
          </a:prstGeom>
          <a:noFill/>
          <a:ln w="17125" cap="flat" cmpd="sng">
            <a:solidFill>
              <a:srgbClr val="76CDEE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8" name="Google Shape;158;p25"/>
          <p:cNvSpPr/>
          <p:nvPr/>
        </p:nvSpPr>
        <p:spPr>
          <a:xfrm>
            <a:off x="5958899" y="2198702"/>
            <a:ext cx="1695929" cy="1126984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74CDEE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5175" tIns="115175" rIns="115175" bIns="1151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TFIDF,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Word2Vec,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LSI, LDA</a:t>
            </a:r>
            <a:endParaRPr/>
          </a:p>
        </p:txBody>
      </p:sp>
      <p:cxnSp>
        <p:nvCxnSpPr>
          <p:cNvPr id="159" name="Google Shape;159;p25"/>
          <p:cNvCxnSpPr/>
          <p:nvPr/>
        </p:nvCxnSpPr>
        <p:spPr>
          <a:xfrm>
            <a:off x="7270888" y="2910045"/>
            <a:ext cx="846055" cy="0"/>
          </a:xfrm>
          <a:prstGeom prst="straightConnector1">
            <a:avLst/>
          </a:prstGeom>
          <a:noFill/>
          <a:ln w="17125" cap="flat" cmpd="sng">
            <a:solidFill>
              <a:srgbClr val="76CDEE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61" name="Google Shape;161;p25"/>
          <p:cNvCxnSpPr/>
          <p:nvPr/>
        </p:nvCxnSpPr>
        <p:spPr>
          <a:xfrm rot="-5400000" flipH="1">
            <a:off x="10097273" y="3764382"/>
            <a:ext cx="684300" cy="492600"/>
          </a:xfrm>
          <a:prstGeom prst="bentConnector3">
            <a:avLst>
              <a:gd name="adj1" fmla="val 50009"/>
            </a:avLst>
          </a:prstGeom>
          <a:noFill/>
          <a:ln w="17125" cap="flat" cmpd="sng">
            <a:solidFill>
              <a:srgbClr val="42BA97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62" name="Google Shape;162;p25"/>
          <p:cNvCxnSpPr/>
          <p:nvPr/>
        </p:nvCxnSpPr>
        <p:spPr>
          <a:xfrm>
            <a:off x="5115603" y="1343657"/>
            <a:ext cx="843296" cy="0"/>
          </a:xfrm>
          <a:prstGeom prst="straightConnector1">
            <a:avLst/>
          </a:prstGeom>
          <a:noFill/>
          <a:ln w="17125" cap="flat" cmpd="sng">
            <a:solidFill>
              <a:srgbClr val="76CDEE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63" name="Google Shape;163;p25"/>
          <p:cNvSpPr/>
          <p:nvPr/>
        </p:nvSpPr>
        <p:spPr>
          <a:xfrm>
            <a:off x="8142262" y="3447092"/>
            <a:ext cx="2050859" cy="702447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27CED7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9475" tIns="149475" rIns="149475" bIns="149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Response</a:t>
            </a:r>
            <a:endParaRPr/>
          </a:p>
        </p:txBody>
      </p:sp>
      <p:sp>
        <p:nvSpPr>
          <p:cNvPr id="164" name="Google Shape;164;p25"/>
          <p:cNvSpPr/>
          <p:nvPr/>
        </p:nvSpPr>
        <p:spPr>
          <a:xfrm>
            <a:off x="3324041" y="619038"/>
            <a:ext cx="1996678" cy="875210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2683C6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5175" tIns="115175" rIns="115175" bIns="1151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Text Preprocessing</a:t>
            </a:r>
            <a:endParaRPr/>
          </a:p>
        </p:txBody>
      </p:sp>
      <p:cxnSp>
        <p:nvCxnSpPr>
          <p:cNvPr id="165" name="Google Shape;165;p25"/>
          <p:cNvCxnSpPr>
            <a:cxnSpLocks/>
          </p:cNvCxnSpPr>
          <p:nvPr/>
        </p:nvCxnSpPr>
        <p:spPr>
          <a:xfrm>
            <a:off x="4287699" y="1423296"/>
            <a:ext cx="0" cy="634374"/>
          </a:xfrm>
          <a:prstGeom prst="straightConnector1">
            <a:avLst/>
          </a:prstGeom>
          <a:noFill/>
          <a:ln w="17125" cap="flat" cmpd="sng">
            <a:solidFill>
              <a:srgbClr val="0070C0">
                <a:alpha val="49803"/>
              </a:srgbClr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66" name="Google Shape;166;p25"/>
          <p:cNvCxnSpPr>
            <a:cxnSpLocks/>
          </p:cNvCxnSpPr>
          <p:nvPr/>
        </p:nvCxnSpPr>
        <p:spPr>
          <a:xfrm>
            <a:off x="4287699" y="3007839"/>
            <a:ext cx="0" cy="578128"/>
          </a:xfrm>
          <a:prstGeom prst="straightConnector1">
            <a:avLst/>
          </a:prstGeom>
          <a:noFill/>
          <a:ln w="17125" cap="flat" cmpd="sng">
            <a:solidFill>
              <a:srgbClr val="0070C0">
                <a:alpha val="49803"/>
              </a:srgbClr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67" name="Google Shape;167;p25"/>
          <p:cNvSpPr/>
          <p:nvPr/>
        </p:nvSpPr>
        <p:spPr>
          <a:xfrm>
            <a:off x="3350363" y="3591644"/>
            <a:ext cx="1874659" cy="702165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2683C6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5175" tIns="115175" rIns="115175" bIns="1151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T</a:t>
            </a:r>
            <a:r>
              <a:rPr lang="en-US" altLang="zh-CN" sz="2000" b="0" i="0" u="none" strike="noStrike" cap="none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opic Modeling</a:t>
            </a:r>
            <a:endParaRPr dirty="0"/>
          </a:p>
        </p:txBody>
      </p:sp>
      <p:cxnSp>
        <p:nvCxnSpPr>
          <p:cNvPr id="168" name="Google Shape;168;p25"/>
          <p:cNvCxnSpPr/>
          <p:nvPr/>
        </p:nvCxnSpPr>
        <p:spPr>
          <a:xfrm>
            <a:off x="5193590" y="2846613"/>
            <a:ext cx="765309" cy="0"/>
          </a:xfrm>
          <a:prstGeom prst="straightConnector1">
            <a:avLst/>
          </a:prstGeom>
          <a:noFill/>
          <a:ln w="17125" cap="flat" cmpd="sng">
            <a:solidFill>
              <a:srgbClr val="76CDEE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69" name="Google Shape;169;p25"/>
          <p:cNvSpPr/>
          <p:nvPr/>
        </p:nvSpPr>
        <p:spPr>
          <a:xfrm>
            <a:off x="3285794" y="2057670"/>
            <a:ext cx="1996678" cy="1128123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2683C6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5175" tIns="115175" rIns="115175" bIns="1151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i="0" u="none" strike="noStrike" cap="none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Feature Extraction (Vectorization)</a:t>
            </a:r>
            <a:endParaRPr dirty="0"/>
          </a:p>
        </p:txBody>
      </p:sp>
      <p:cxnSp>
        <p:nvCxnSpPr>
          <p:cNvPr id="170" name="Google Shape;170;p25"/>
          <p:cNvCxnSpPr>
            <a:cxnSpLocks/>
          </p:cNvCxnSpPr>
          <p:nvPr/>
        </p:nvCxnSpPr>
        <p:spPr>
          <a:xfrm rot="10800000" flipH="1">
            <a:off x="927941" y="1398792"/>
            <a:ext cx="2396100" cy="335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2683C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72" name="Google Shape;172;p25"/>
          <p:cNvCxnSpPr/>
          <p:nvPr/>
        </p:nvCxnSpPr>
        <p:spPr>
          <a:xfrm rot="10800000" flipH="1">
            <a:off x="2811329" y="3664632"/>
            <a:ext cx="559800" cy="3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73" name="Google Shape;173;p25"/>
          <p:cNvCxnSpPr/>
          <p:nvPr/>
        </p:nvCxnSpPr>
        <p:spPr>
          <a:xfrm>
            <a:off x="2713469" y="2160582"/>
            <a:ext cx="576300" cy="506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71" name="Google Shape;171;p25"/>
          <p:cNvSpPr/>
          <p:nvPr/>
        </p:nvSpPr>
        <p:spPr>
          <a:xfrm>
            <a:off x="817689" y="1719471"/>
            <a:ext cx="1998006" cy="2125314"/>
          </a:xfrm>
          <a:custGeom>
            <a:avLst/>
            <a:gdLst/>
            <a:ahLst/>
            <a:cxnLst/>
            <a:rect l="l" t="t" r="r" b="b"/>
            <a:pathLst>
              <a:path w="2218531" h="1331118" extrusionOk="0">
                <a:moveTo>
                  <a:pt x="0" y="133112"/>
                </a:moveTo>
                <a:cubicBezTo>
                  <a:pt x="0" y="59596"/>
                  <a:pt x="59596" y="0"/>
                  <a:pt x="133112" y="0"/>
                </a:cubicBezTo>
                <a:lnTo>
                  <a:pt x="2085419" y="0"/>
                </a:lnTo>
                <a:cubicBezTo>
                  <a:pt x="2158935" y="0"/>
                  <a:pt x="2218531" y="59596"/>
                  <a:pt x="2218531" y="133112"/>
                </a:cubicBezTo>
                <a:lnTo>
                  <a:pt x="2218531" y="1198006"/>
                </a:lnTo>
                <a:cubicBezTo>
                  <a:pt x="2218531" y="1271522"/>
                  <a:pt x="2158935" y="1331118"/>
                  <a:pt x="2085419" y="1331118"/>
                </a:cubicBezTo>
                <a:lnTo>
                  <a:pt x="133112" y="1331118"/>
                </a:lnTo>
                <a:cubicBezTo>
                  <a:pt x="59596" y="1331118"/>
                  <a:pt x="0" y="1271522"/>
                  <a:pt x="0" y="1198006"/>
                </a:cubicBezTo>
                <a:lnTo>
                  <a:pt x="0" y="133112"/>
                </a:lnTo>
                <a:close/>
              </a:path>
            </a:pathLst>
          </a:custGeom>
          <a:solidFill>
            <a:srgbClr val="26B0E4"/>
          </a:solidFill>
          <a:ln w="107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5175" tIns="115175" rIns="115175" bIns="1151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Customer Support on Twitter dataset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Or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New queries</a:t>
            </a:r>
            <a:endParaRPr/>
          </a:p>
        </p:txBody>
      </p:sp>
      <p:cxnSp>
        <p:nvCxnSpPr>
          <p:cNvPr id="174" name="Google Shape;174;p25"/>
          <p:cNvCxnSpPr/>
          <p:nvPr/>
        </p:nvCxnSpPr>
        <p:spPr>
          <a:xfrm>
            <a:off x="9117053" y="3123703"/>
            <a:ext cx="0" cy="323389"/>
          </a:xfrm>
          <a:prstGeom prst="straightConnector1">
            <a:avLst/>
          </a:prstGeom>
          <a:noFill/>
          <a:ln w="17125" cap="flat" cmpd="sng">
            <a:solidFill>
              <a:srgbClr val="42BA97">
                <a:alpha val="49803"/>
              </a:srgbClr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lang="en-US"/>
              <a:t>Data Preprocessing</a:t>
            </a:r>
            <a:endParaRPr/>
          </a:p>
        </p:txBody>
      </p:sp>
      <p:sp>
        <p:nvSpPr>
          <p:cNvPr id="180" name="Google Shape;180;p7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indent="-381000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400" dirty="0"/>
              <a:t>Removed @ symbols and user IDs</a:t>
            </a:r>
          </a:p>
          <a:p>
            <a:pPr indent="-381000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400" dirty="0"/>
              <a:t>Grouped tweets by different companies</a:t>
            </a:r>
          </a:p>
          <a:p>
            <a:pPr indent="-381000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400" dirty="0"/>
              <a:t>Paired questions and responses into same rows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Tokenization</a:t>
            </a:r>
          </a:p>
          <a:p>
            <a:pPr lvl="0" indent="-381000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400" dirty="0"/>
              <a:t>Transition of cases </a:t>
            </a:r>
          </a:p>
          <a:p>
            <a:pPr indent="-381000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400" dirty="0"/>
              <a:t>Stop words removal VS Stemming</a:t>
            </a:r>
            <a:endParaRPr sz="2400" dirty="0"/>
          </a:p>
          <a:p>
            <a:pPr marL="182880" lvl="0" indent="-5587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400" dirty="0"/>
          </a:p>
        </p:txBody>
      </p:sp>
      <p:sp>
        <p:nvSpPr>
          <p:cNvPr id="181" name="Google Shape;181;p7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en-US" dirty="0"/>
              <a:t>Vectorization</a:t>
            </a:r>
            <a:endParaRPr dirty="0"/>
          </a:p>
        </p:txBody>
      </p:sp>
      <p:sp>
        <p:nvSpPr>
          <p:cNvPr id="187" name="Google Shape;187;p8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Four encoding methods:</a:t>
            </a:r>
            <a:endParaRPr sz="2400" dirty="0"/>
          </a:p>
          <a:p>
            <a:pPr marL="640080" indent="-55878">
              <a:spcBef>
                <a:spcPts val="0"/>
              </a:spcBef>
              <a:buSzPts val="2000"/>
              <a:buNone/>
            </a:pPr>
            <a:r>
              <a:rPr lang="en-US" sz="2400" dirty="0"/>
              <a:t>Word2Vec, </a:t>
            </a:r>
          </a:p>
          <a:p>
            <a:pPr marL="640080" lvl="0" indent="-5587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400" dirty="0"/>
              <a:t>TFIDF,</a:t>
            </a:r>
            <a:endParaRPr sz="2400" dirty="0"/>
          </a:p>
          <a:p>
            <a:pPr marL="640080" lvl="0" indent="-5587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400" dirty="0"/>
              <a:t>LSI (Latent Semantic Analysis), </a:t>
            </a:r>
            <a:endParaRPr sz="2400" dirty="0"/>
          </a:p>
          <a:p>
            <a:pPr marL="640080" lvl="0" indent="-5587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400" dirty="0"/>
              <a:t>LDA (Latent Dirichlet Allocation)</a:t>
            </a:r>
            <a:endParaRPr sz="2400" dirty="0"/>
          </a:p>
          <a:p>
            <a:pPr marL="182880" lvl="0" indent="-5587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400" dirty="0"/>
          </a:p>
          <a:p>
            <a:pPr lvl="0" indent="-381000">
              <a:spcBef>
                <a:spcPts val="0"/>
              </a:spcBef>
              <a:buSzPts val="2400"/>
            </a:pPr>
            <a:r>
              <a:rPr lang="en-US" sz="2400" dirty="0"/>
              <a:t>Cosine Similarity: determine the response based on how similar the requests are</a:t>
            </a:r>
          </a:p>
          <a:p>
            <a:pPr lvl="0" indent="-381000">
              <a:spcBef>
                <a:spcPts val="0"/>
              </a:spcBef>
              <a:buSzPts val="2400"/>
            </a:pPr>
            <a:endParaRPr lang="en-US" sz="2400" dirty="0"/>
          </a:p>
          <a:p>
            <a:pPr lvl="0" indent="-381000">
              <a:spcBef>
                <a:spcPts val="0"/>
              </a:spcBef>
              <a:buSzPts val="2400"/>
            </a:pPr>
            <a:r>
              <a:rPr lang="en-US" sz="2400" dirty="0"/>
              <a:t>Used Matrix Similarity function in </a:t>
            </a:r>
            <a:r>
              <a:rPr lang="en-US" sz="2400" dirty="0" err="1"/>
              <a:t>Gensim</a:t>
            </a:r>
            <a:r>
              <a:rPr lang="en-US" sz="2400" dirty="0"/>
              <a:t> to calculate cosine similarity </a:t>
            </a:r>
          </a:p>
          <a:p>
            <a:pPr lvl="0" indent="-381000">
              <a:spcBef>
                <a:spcPts val="0"/>
              </a:spcBef>
              <a:buSzPts val="2400"/>
            </a:pPr>
            <a:endParaRPr lang="en-US" sz="2400" dirty="0"/>
          </a:p>
          <a:p>
            <a:pPr lvl="0" indent="-381000">
              <a:spcBef>
                <a:spcPts val="0"/>
              </a:spcBef>
              <a:buSzPts val="2400"/>
            </a:pPr>
            <a:r>
              <a:rPr lang="en-US" sz="2400" dirty="0"/>
              <a:t>Manually calculated cosine similarity for Word2Vec</a:t>
            </a:r>
          </a:p>
        </p:txBody>
      </p:sp>
      <p:sp>
        <p:nvSpPr>
          <p:cNvPr id="188" name="Google Shape;188;p8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-1940" y="326174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9" name="Google Shape;139;p6"/>
          <p:cNvSpPr/>
          <p:nvPr/>
        </p:nvSpPr>
        <p:spPr>
          <a:xfrm rot="5400000">
            <a:off x="5585298" y="-5197299"/>
            <a:ext cx="1021405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 txBox="1">
            <a:spLocks noGrp="1"/>
          </p:cNvSpPr>
          <p:nvPr>
            <p:ph type="title"/>
          </p:nvPr>
        </p:nvSpPr>
        <p:spPr>
          <a:xfrm>
            <a:off x="675789" y="0"/>
            <a:ext cx="10908667" cy="1021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en-US" dirty="0"/>
              <a:t>How does the chatbot work?</a:t>
            </a:r>
          </a:p>
        </p:txBody>
      </p:sp>
      <p:sp>
        <p:nvSpPr>
          <p:cNvPr id="141" name="Google Shape;141;p6"/>
          <p:cNvSpPr/>
          <p:nvPr/>
        </p:nvSpPr>
        <p:spPr>
          <a:xfrm rot="5400000">
            <a:off x="5742814" y="1198885"/>
            <a:ext cx="706372" cy="11430012"/>
          </a:xfrm>
          <a:prstGeom prst="rect">
            <a:avLst/>
          </a:prstGeom>
          <a:solidFill>
            <a:srgbClr val="C8C8C8">
              <a:alpha val="4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6"/>
          <p:cNvSpPr txBox="1">
            <a:spLocks noGrp="1"/>
          </p:cNvSpPr>
          <p:nvPr>
            <p:ph type="sldNum" idx="12"/>
          </p:nvPr>
        </p:nvSpPr>
        <p:spPr>
          <a:xfrm>
            <a:off x="11614447" y="6356350"/>
            <a:ext cx="5506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3428B22-31B2-42E0-9F6E-F4E1613F51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3427471"/>
              </p:ext>
            </p:extLst>
          </p:nvPr>
        </p:nvGraphicFramePr>
        <p:xfrm>
          <a:off x="473013" y="1386530"/>
          <a:ext cx="8128000" cy="4969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C7EA93DC-576C-4870-8C75-CD6CD8E58F75}"/>
              </a:ext>
            </a:extLst>
          </p:cNvPr>
          <p:cNvGrpSpPr/>
          <p:nvPr/>
        </p:nvGrpSpPr>
        <p:grpSpPr>
          <a:xfrm rot="16200000">
            <a:off x="7953145" y="4535020"/>
            <a:ext cx="562818" cy="459044"/>
            <a:chOff x="3943456" y="2172493"/>
            <a:chExt cx="241088" cy="200907"/>
          </a:xfrm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99DEF30D-5FD1-4FDD-9CB4-0CAE67D4E209}"/>
                </a:ext>
              </a:extLst>
            </p:cNvPr>
            <p:cNvSpPr/>
            <p:nvPr/>
          </p:nvSpPr>
          <p:spPr>
            <a:xfrm rot="5400000">
              <a:off x="3963546" y="2152403"/>
              <a:ext cx="200907" cy="241088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Arrow: Right 4">
              <a:extLst>
                <a:ext uri="{FF2B5EF4-FFF2-40B4-BE49-F238E27FC236}">
                  <a16:creationId xmlns:a16="http://schemas.microsoft.com/office/drawing/2014/main" id="{51D0ECED-6CB3-4D91-B7AD-96B8526DCCD0}"/>
                </a:ext>
              </a:extLst>
            </p:cNvPr>
            <p:cNvSpPr txBox="1"/>
            <p:nvPr/>
          </p:nvSpPr>
          <p:spPr>
            <a:xfrm>
              <a:off x="3991674" y="2172493"/>
              <a:ext cx="144652" cy="14063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000" kern="120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B93D02-3C63-445C-97AF-143907A44B28}"/>
              </a:ext>
            </a:extLst>
          </p:cNvPr>
          <p:cNvGrpSpPr/>
          <p:nvPr/>
        </p:nvGrpSpPr>
        <p:grpSpPr>
          <a:xfrm>
            <a:off x="8463659" y="4162048"/>
            <a:ext cx="3002355" cy="1125987"/>
            <a:chOff x="1249970" y="1603257"/>
            <a:chExt cx="5628059" cy="535752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A62E6EE-DD01-4A05-992C-82D853AC8D0F}"/>
                </a:ext>
              </a:extLst>
            </p:cNvPr>
            <p:cNvSpPr/>
            <p:nvPr/>
          </p:nvSpPr>
          <p:spPr>
            <a:xfrm>
              <a:off x="1249970" y="1603257"/>
              <a:ext cx="5628059" cy="535752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angle: Rounded Corners 4">
              <a:extLst>
                <a:ext uri="{FF2B5EF4-FFF2-40B4-BE49-F238E27FC236}">
                  <a16:creationId xmlns:a16="http://schemas.microsoft.com/office/drawing/2014/main" id="{046841EA-FAA8-4867-BB5D-D0689600A468}"/>
                </a:ext>
              </a:extLst>
            </p:cNvPr>
            <p:cNvSpPr txBox="1"/>
            <p:nvPr/>
          </p:nvSpPr>
          <p:spPr>
            <a:xfrm>
              <a:off x="1265662" y="1618949"/>
              <a:ext cx="5596675" cy="5043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>
                  <a:latin typeface="Corbel" panose="020B0503020204020204" pitchFamily="34" charset="0"/>
                </a:rPr>
                <a:t>If similarity score below 0.5, the chatbot will suggest to contact human service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4601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-1940" y="326174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9" name="Google Shape;139;p6"/>
          <p:cNvSpPr/>
          <p:nvPr/>
        </p:nvSpPr>
        <p:spPr>
          <a:xfrm rot="5400000">
            <a:off x="5683209" y="-5295209"/>
            <a:ext cx="825583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 txBox="1">
            <a:spLocks noGrp="1"/>
          </p:cNvSpPr>
          <p:nvPr>
            <p:ph type="title"/>
          </p:nvPr>
        </p:nvSpPr>
        <p:spPr>
          <a:xfrm>
            <a:off x="675789" y="1"/>
            <a:ext cx="10908667" cy="825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en-US" sz="3200" dirty="0"/>
              <a:t>Topic Modeling using LDA for Amazon</a:t>
            </a:r>
          </a:p>
        </p:txBody>
      </p:sp>
      <p:sp>
        <p:nvSpPr>
          <p:cNvPr id="142" name="Google Shape;142;p6"/>
          <p:cNvSpPr txBox="1">
            <a:spLocks noGrp="1"/>
          </p:cNvSpPr>
          <p:nvPr>
            <p:ph type="sldNum" idx="12"/>
          </p:nvPr>
        </p:nvSpPr>
        <p:spPr>
          <a:xfrm>
            <a:off x="11614447" y="6356350"/>
            <a:ext cx="5506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606965F-F9F4-447E-885F-1AD7D4CF97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"/>
          <a:stretch/>
        </p:blipFill>
        <p:spPr bwMode="auto">
          <a:xfrm>
            <a:off x="380994" y="929848"/>
            <a:ext cx="8730114" cy="552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141;p6">
            <a:extLst>
              <a:ext uri="{FF2B5EF4-FFF2-40B4-BE49-F238E27FC236}">
                <a16:creationId xmlns:a16="http://schemas.microsoft.com/office/drawing/2014/main" id="{9F67962F-3BF9-4238-91EA-D42D253E59BD}"/>
              </a:ext>
            </a:extLst>
          </p:cNvPr>
          <p:cNvSpPr/>
          <p:nvPr/>
        </p:nvSpPr>
        <p:spPr>
          <a:xfrm rot="5400000">
            <a:off x="5742814" y="1203698"/>
            <a:ext cx="706372" cy="11430012"/>
          </a:xfrm>
          <a:prstGeom prst="rect">
            <a:avLst/>
          </a:prstGeom>
          <a:solidFill>
            <a:srgbClr val="C8C8C8">
              <a:alpha val="4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8BFEEC-A6D2-48A7-A4AC-56BE77FD3181}"/>
              </a:ext>
            </a:extLst>
          </p:cNvPr>
          <p:cNvSpPr/>
          <p:nvPr/>
        </p:nvSpPr>
        <p:spPr>
          <a:xfrm>
            <a:off x="4793379" y="1843241"/>
            <a:ext cx="423512" cy="129941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Google Shape;180;p7">
            <a:extLst>
              <a:ext uri="{FF2B5EF4-FFF2-40B4-BE49-F238E27FC236}">
                <a16:creationId xmlns:a16="http://schemas.microsoft.com/office/drawing/2014/main" id="{C48A802B-90C6-4530-965F-F6DE9CE04D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831179" y="1444818"/>
            <a:ext cx="2979827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b="1" dirty="0"/>
              <a:t>Package delivery time </a:t>
            </a:r>
            <a:r>
              <a:rPr lang="en-US" dirty="0"/>
              <a:t>is a major concern for Amazon users</a:t>
            </a: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endParaRPr lang="en-US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dirty="0"/>
              <a:t>One frequently asked question could be </a:t>
            </a:r>
          </a:p>
          <a:p>
            <a:pPr marL="533400" lvl="1" indent="0">
              <a:lnSpc>
                <a:spcPct val="100000"/>
              </a:lnSpc>
              <a:spcBef>
                <a:spcPts val="0"/>
              </a:spcBef>
              <a:buSzPts val="2400"/>
              <a:buNone/>
            </a:pPr>
            <a:r>
              <a:rPr lang="en-US" dirty="0"/>
              <a:t>‘</a:t>
            </a:r>
            <a:r>
              <a:rPr lang="en-US" sz="2000" dirty="0"/>
              <a:t>I selected free </a:t>
            </a:r>
            <a:r>
              <a:rPr lang="en-US" sz="2000" b="1" dirty="0"/>
              <a:t>two day delivery </a:t>
            </a:r>
            <a:r>
              <a:rPr lang="en-US" sz="2000" dirty="0"/>
              <a:t>but the </a:t>
            </a:r>
            <a:r>
              <a:rPr lang="en-US" sz="2000" b="1" dirty="0"/>
              <a:t>package arrived late</a:t>
            </a:r>
            <a:r>
              <a:rPr lang="en-US" dirty="0"/>
              <a:t>’</a:t>
            </a: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endParaRPr lang="en-US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dirty="0"/>
              <a:t>Used as a query to test the results of the chatbot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6388648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1167</TotalTime>
  <Words>949</Words>
  <Application>Microsoft Office PowerPoint</Application>
  <PresentationFormat>Widescreen</PresentationFormat>
  <Paragraphs>131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Noto Sans Symbols</vt:lpstr>
      <vt:lpstr>Arial</vt:lpstr>
      <vt:lpstr>Corbel</vt:lpstr>
      <vt:lpstr>Calibri</vt:lpstr>
      <vt:lpstr>Frame</vt:lpstr>
      <vt:lpstr>Customer Support Chatbot</vt:lpstr>
      <vt:lpstr>Problem Statement</vt:lpstr>
      <vt:lpstr>Data Collection &amp; Description</vt:lpstr>
      <vt:lpstr>Descriptive Analytics</vt:lpstr>
      <vt:lpstr>Methodology Flow Chart</vt:lpstr>
      <vt:lpstr>Data Preprocessing</vt:lpstr>
      <vt:lpstr>Vectorization</vt:lpstr>
      <vt:lpstr>How does the chatbot work?</vt:lpstr>
      <vt:lpstr>Topic Modeling using LDA for Amazon</vt:lpstr>
      <vt:lpstr>Results for Word2vec</vt:lpstr>
      <vt:lpstr>Results for TFIDF</vt:lpstr>
      <vt:lpstr>Results for LDA</vt:lpstr>
      <vt:lpstr>Results for LSI</vt:lpstr>
      <vt:lpstr>Conclusions </vt:lpstr>
      <vt:lpstr>Recommendation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Support Chatbot</dc:title>
  <dc:creator>Liu Yonglin</dc:creator>
  <cp:lastModifiedBy>Liu Yonglin</cp:lastModifiedBy>
  <cp:revision>46</cp:revision>
  <dcterms:created xsi:type="dcterms:W3CDTF">2020-03-02T22:48:15Z</dcterms:created>
  <dcterms:modified xsi:type="dcterms:W3CDTF">2020-04-22T17:52:53Z</dcterms:modified>
</cp:coreProperties>
</file>